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6" r:id="rId3"/>
    <p:sldId id="259" r:id="rId4"/>
    <p:sldId id="273" r:id="rId5"/>
    <p:sldId id="277" r:id="rId6"/>
    <p:sldId id="281" r:id="rId7"/>
    <p:sldId id="261" r:id="rId8"/>
    <p:sldId id="284" r:id="rId9"/>
    <p:sldId id="285" r:id="rId10"/>
    <p:sldId id="283" r:id="rId11"/>
    <p:sldId id="274" r:id="rId12"/>
    <p:sldId id="266" r:id="rId13"/>
    <p:sldId id="278" r:id="rId14"/>
    <p:sldId id="262" r:id="rId15"/>
    <p:sldId id="275" r:id="rId16"/>
    <p:sldId id="265" r:id="rId17"/>
    <p:sldId id="280" r:id="rId18"/>
    <p:sldId id="267" r:id="rId19"/>
    <p:sldId id="271" r:id="rId20"/>
    <p:sldId id="269" r:id="rId21"/>
    <p:sldId id="270" r:id="rId22"/>
  </p:sldIdLst>
  <p:sldSz cx="9144000" cy="6858000" type="screen4x3"/>
  <p:notesSz cx="6858000" cy="99456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B3EC"/>
    <a:srgbClr val="DAE9EE"/>
    <a:srgbClr val="006EC0"/>
    <a:srgbClr val="BBD0F3"/>
    <a:srgbClr val="7CDAA2"/>
    <a:srgbClr val="A3C0EF"/>
    <a:srgbClr val="C1F4F7"/>
    <a:srgbClr val="AAC5F0"/>
    <a:srgbClr val="97B8ED"/>
    <a:srgbClr val="80A4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249" autoAdjust="0"/>
  </p:normalViewPr>
  <p:slideViewPr>
    <p:cSldViewPr>
      <p:cViewPr varScale="1">
        <p:scale>
          <a:sx n="73" d="100"/>
          <a:sy n="73" d="100"/>
        </p:scale>
        <p:origin x="173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9023D-1ED2-4ADF-8174-82B3771ED9ED}" type="datetimeFigureOut">
              <a:rPr lang="de-DE" smtClean="0"/>
              <a:pPr/>
              <a:t>09.04.2025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4DF6ED-7338-49CC-A1A8-73501571992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274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63B23-046B-40F6-BD20-0F86472FE125}" type="datetimeFigureOut">
              <a:rPr lang="de-DE" smtClean="0"/>
              <a:pPr/>
              <a:t>28.03.2025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B0349-55B7-495E-9A7E-58FDC237E8B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846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B0349-55B7-495E-9A7E-58FDC237E8BE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3416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B0349-55B7-495E-9A7E-58FDC237E8BE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3416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B0349-55B7-495E-9A7E-58FDC237E8BE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109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860A-C13F-45CC-9BC0-77F9DC5A0103}" type="datetime1">
              <a:rPr lang="de-DE" smtClean="0"/>
              <a:t>28.03.2025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8FA1-C273-47E3-838B-87742CE50D9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D813-7C4C-4FC2-8CFD-7D158C15AB7C}" type="datetime1">
              <a:rPr lang="de-DE" smtClean="0"/>
              <a:t>28.03.2025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8FA1-C273-47E3-838B-87742CE50D9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F8C4-BF47-4821-93BB-F8785CE0995C}" type="datetime1">
              <a:rPr lang="de-DE" smtClean="0"/>
              <a:t>28.03.2025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8FA1-C273-47E3-838B-87742CE50D9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3F91A-CE41-4339-970D-0ACCF571D63F}" type="datetime1">
              <a:rPr lang="de-DE" smtClean="0"/>
              <a:t>28.03.2025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8FA1-C273-47E3-838B-87742CE50D9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563A-D50E-4C45-AEE1-495F305FAF79}" type="datetime1">
              <a:rPr lang="de-DE" smtClean="0"/>
              <a:t>28.03.2025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8FA1-C273-47E3-838B-87742CE50D9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23C7D-80C5-4855-BDD2-3AB8694D6E66}" type="datetime1">
              <a:rPr lang="de-DE" smtClean="0"/>
              <a:t>28.03.2025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8FA1-C273-47E3-838B-87742CE50D9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235D2-1496-4465-802F-D92282473BE8}" type="datetime1">
              <a:rPr lang="de-DE" smtClean="0"/>
              <a:t>28.03.2025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8FA1-C273-47E3-838B-87742CE50D9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1F8F-E03C-441E-B7B2-7B49AE4A807B}" type="datetime1">
              <a:rPr lang="de-DE" smtClean="0"/>
              <a:t>28.03.2025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8FA1-C273-47E3-838B-87742CE50D9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3E707-A91A-4B05-963E-9CDFD056CA5D}" type="datetime1">
              <a:rPr lang="de-DE" smtClean="0"/>
              <a:t>28.03.2025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8FA1-C273-47E3-838B-87742CE50D9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7CEF-555A-416F-A8C8-D2B77BE64DD7}" type="datetime1">
              <a:rPr lang="de-DE" smtClean="0"/>
              <a:t>28.03.2025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8FA1-C273-47E3-838B-87742CE50D9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8FF5-CACD-4105-BFCE-EBEA0FA5E43D}" type="datetime1">
              <a:rPr lang="de-DE" smtClean="0"/>
              <a:t>28.03.2025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8FA1-C273-47E3-838B-87742CE50D9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0C7D7-232D-4BBB-856C-764A2C625A9E}" type="datetime1">
              <a:rPr lang="de-DE" smtClean="0"/>
              <a:t>28.03.2025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68FA1-C273-47E3-838B-87742CE50D9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chule-schnuckendrift.de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chule-schnuckendrift.de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rviceportal.hamburg.de/HamburgGateway/Service/Entry/GANZTAG" TargetMode="External"/><Relationship Id="rId7" Type="http://schemas.openxmlformats.org/officeDocument/2006/relationships/image" Target="../media/image7.png"/><Relationship Id="rId2" Type="http://schemas.openxmlformats.org/officeDocument/2006/relationships/hyperlink" Target="mailto:schule-schnuckendrift@bsb.hamburg.d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s://www.hamburg.de/schulen/ganztag" TargetMode="External"/><Relationship Id="rId4" Type="http://schemas.openxmlformats.org/officeDocument/2006/relationships/hyperlink" Target="http://www.schule-schnuckendrift.de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oodforkids.d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440160"/>
          </a:xfrm>
        </p:spPr>
        <p:txBody>
          <a:bodyPr>
            <a:noAutofit/>
          </a:bodyPr>
          <a:lstStyle/>
          <a:p>
            <a:r>
              <a:rPr lang="de-DE" sz="5400" b="1" dirty="0">
                <a:latin typeface="Trebuchet MS" pitchFamily="34" charset="0"/>
              </a:rPr>
              <a:t>Schule Schnuckendrift</a:t>
            </a:r>
            <a:br>
              <a:rPr lang="de-DE" sz="1600" b="1" dirty="0">
                <a:latin typeface="Trebuchet MS" pitchFamily="34" charset="0"/>
              </a:rPr>
            </a:br>
            <a:br>
              <a:rPr lang="de-DE" sz="1600" b="1" dirty="0">
                <a:latin typeface="Trebuchet MS" pitchFamily="34" charset="0"/>
              </a:rPr>
            </a:br>
            <a:endParaRPr lang="de-DE" sz="2800" b="1" dirty="0">
              <a:latin typeface="Trebuchet MS" pitchFamily="34" charset="0"/>
            </a:endParaRPr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75556" y="2636912"/>
            <a:ext cx="7992888" cy="2190632"/>
          </a:xfrm>
        </p:spPr>
        <p:txBody>
          <a:bodyPr>
            <a:noAutofit/>
          </a:bodyPr>
          <a:lstStyle/>
          <a:p>
            <a:r>
              <a:rPr lang="de-DE" sz="66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rebuchet MS" pitchFamily="34" charset="0"/>
              </a:rPr>
              <a:t>Informationen</a:t>
            </a:r>
          </a:p>
          <a:p>
            <a:r>
              <a:rPr lang="de-DE" sz="66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rebuchet MS" pitchFamily="34" charset="0"/>
              </a:rPr>
              <a:t>Ganztag</a:t>
            </a:r>
          </a:p>
          <a:p>
            <a:endParaRPr lang="de-DE" sz="36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rebuchet MS" pitchFamily="34" charset="0"/>
            </a:endParaRPr>
          </a:p>
        </p:txBody>
      </p:sp>
      <p:pic>
        <p:nvPicPr>
          <p:cNvPr id="6" name="Picture 2" descr="C:\Users\Daggi\Desktop\NeuesLogo ohne Schrift_70x40cm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8114" y="116632"/>
            <a:ext cx="1638382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BC7A0B-6D22-5412-6EAE-CCB317769C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11947D-4E54-9710-744C-B6D561D2D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/>
          </a:bodyPr>
          <a:lstStyle/>
          <a:p>
            <a:r>
              <a:rPr lang="de-DE" sz="6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rebuchet MS" pitchFamily="34" charset="0"/>
              </a:rPr>
              <a:t>Offene Angebote</a:t>
            </a:r>
            <a:endParaRPr lang="de-DE" sz="6000" b="1" dirty="0">
              <a:solidFill>
                <a:srgbClr val="0070C0"/>
              </a:solidFill>
              <a:latin typeface="Trebuchet MS" pitchFamily="34" charset="0"/>
            </a:endParaRP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6975211-E004-C414-C6A3-262C749BD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44824"/>
            <a:ext cx="9036496" cy="459938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de-DE" sz="2600" dirty="0">
                <a:latin typeface="Trebuchet MS" pitchFamily="34" charset="0"/>
              </a:rPr>
              <a:t>Jahrgangsübergreifend</a:t>
            </a:r>
          </a:p>
          <a:p>
            <a:pPr>
              <a:lnSpc>
                <a:spcPct val="150000"/>
              </a:lnSpc>
            </a:pPr>
            <a:r>
              <a:rPr lang="de-DE" sz="2600" dirty="0">
                <a:latin typeface="Trebuchet MS" pitchFamily="34" charset="0"/>
              </a:rPr>
              <a:t>Teilnahme unverbindlich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DE" sz="2600" dirty="0">
                <a:latin typeface="Trebuchet MS" pitchFamily="34" charset="0"/>
              </a:rPr>
              <a:t>Anmeldung nicht erforderlich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DE" sz="2600" dirty="0">
                <a:latin typeface="Trebuchet MS" pitchFamily="34" charset="0"/>
              </a:rPr>
              <a:t>Angebote für ein Halbjahr </a:t>
            </a:r>
          </a:p>
          <a:p>
            <a:pPr>
              <a:lnSpc>
                <a:spcPct val="150000"/>
              </a:lnSpc>
            </a:pPr>
            <a:r>
              <a:rPr lang="de-DE" sz="2600" dirty="0">
                <a:latin typeface="Trebuchet MS" pitchFamily="34" charset="0"/>
              </a:rPr>
              <a:t>Berücksichtigung der unterschiedlichen Interessen</a:t>
            </a:r>
          </a:p>
          <a:p>
            <a:pPr lvl="1">
              <a:lnSpc>
                <a:spcPct val="150000"/>
              </a:lnSpc>
              <a:buFont typeface="Symbol" pitchFamily="18" charset="2"/>
              <a:buChar char="®"/>
            </a:pPr>
            <a:r>
              <a:rPr lang="de-DE" sz="1900" dirty="0">
                <a:latin typeface="Trebuchet MS" pitchFamily="34" charset="0"/>
              </a:rPr>
              <a:t>Sport, Kunst, Handwerk, Musik, Tanz …</a:t>
            </a:r>
          </a:p>
          <a:p>
            <a:pPr>
              <a:lnSpc>
                <a:spcPct val="150000"/>
              </a:lnSpc>
            </a:pPr>
            <a:r>
              <a:rPr lang="de-DE" sz="2400" dirty="0">
                <a:latin typeface="Trebuchet MS" pitchFamily="34" charset="0"/>
              </a:rPr>
              <a:t>Angebotsübersicht auf der Homepage</a:t>
            </a:r>
          </a:p>
          <a:p>
            <a:pPr marL="0" indent="0" algn="ctr">
              <a:buNone/>
            </a:pPr>
            <a:endParaRPr lang="de-DE" sz="2000" dirty="0">
              <a:latin typeface="Trebuchet MS" pitchFamily="34" charset="0"/>
            </a:endParaRPr>
          </a:p>
          <a:p>
            <a:pPr marL="0" indent="0" algn="ctr">
              <a:buNone/>
            </a:pPr>
            <a:endParaRPr lang="de-DE" sz="2000" dirty="0">
              <a:latin typeface="Trebuchet MS" pitchFamily="34" charset="0"/>
            </a:endParaRPr>
          </a:p>
        </p:txBody>
      </p:sp>
      <p:pic>
        <p:nvPicPr>
          <p:cNvPr id="5" name="Picture 2" descr="C:\Users\Daggi\Desktop\NeuesLogo ohne Schrift_70x40cm.jpg">
            <a:extLst>
              <a:ext uri="{FF2B5EF4-FFF2-40B4-BE49-F238E27FC236}">
                <a16:creationId xmlns:a16="http://schemas.microsoft.com/office/drawing/2014/main" id="{4FCA758B-B13A-D690-9160-2C82D44D2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8114" y="116632"/>
            <a:ext cx="1638382" cy="936104"/>
          </a:xfrm>
          <a:prstGeom prst="rect">
            <a:avLst/>
          </a:prstGeom>
          <a:noFill/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0B3A22B4-12AC-A867-5F9F-6D08A79B3C9E}"/>
              </a:ext>
            </a:extLst>
          </p:cNvPr>
          <p:cNvSpPr txBox="1"/>
          <p:nvPr/>
        </p:nvSpPr>
        <p:spPr>
          <a:xfrm rot="1258356">
            <a:off x="6587534" y="2308229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Trebuchet MS" panose="020B0603020202020204" pitchFamily="34" charset="0"/>
              </a:rPr>
              <a:t>14:30 – 15:45 Uhr</a:t>
            </a:r>
          </a:p>
        </p:txBody>
      </p:sp>
    </p:spTree>
    <p:extLst>
      <p:ext uri="{BB962C8B-B14F-4D97-AF65-F5344CB8AC3E}">
        <p14:creationId xmlns:p14="http://schemas.microsoft.com/office/powerpoint/2010/main" val="1430338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-254" y="404664"/>
            <a:ext cx="9144000" cy="1143000"/>
          </a:xfrm>
        </p:spPr>
        <p:txBody>
          <a:bodyPr>
            <a:noAutofit/>
          </a:bodyPr>
          <a:lstStyle/>
          <a:p>
            <a:r>
              <a:rPr lang="de-DE" sz="48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rebuchet MS" pitchFamily="34" charset="0"/>
              </a:rPr>
              <a:t>Vorschulkinder und Erstklässler*innen</a:t>
            </a:r>
            <a:endParaRPr lang="de-DE" sz="4800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179512" y="1916832"/>
            <a:ext cx="8784468" cy="475252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de-DE" sz="2400" b="1" dirty="0">
                <a:solidFill>
                  <a:srgbClr val="0070C0"/>
                </a:solidFill>
                <a:latin typeface="Trebuchet MS" pitchFamily="34" charset="0"/>
              </a:rPr>
              <a:t>Behutsamer Einstieg in den Ganztag</a:t>
            </a:r>
          </a:p>
          <a:p>
            <a:pPr algn="ctr">
              <a:buNone/>
            </a:pPr>
            <a:r>
              <a:rPr lang="de-DE" sz="2400" b="1" dirty="0">
                <a:solidFill>
                  <a:srgbClr val="0070C0"/>
                </a:solidFill>
                <a:latin typeface="Trebuchet MS" pitchFamily="34" charset="0"/>
              </a:rPr>
              <a:t>Besprechung der Abläufe und Regeln</a:t>
            </a:r>
          </a:p>
          <a:p>
            <a:pPr algn="ctr">
              <a:buNone/>
            </a:pPr>
            <a:r>
              <a:rPr lang="de-DE" sz="2400" b="1" dirty="0">
                <a:solidFill>
                  <a:srgbClr val="0070C0"/>
                </a:solidFill>
                <a:latin typeface="Trebuchet MS" pitchFamily="34" charset="0"/>
              </a:rPr>
              <a:t>Kennenlernen der offenen Angebote</a:t>
            </a:r>
          </a:p>
          <a:p>
            <a:pPr>
              <a:buNone/>
            </a:pPr>
            <a:endParaRPr lang="de-DE" sz="1900" b="1" dirty="0">
              <a:solidFill>
                <a:srgbClr val="0070C0"/>
              </a:solidFill>
              <a:latin typeface="Trebuchet MS" pitchFamily="34" charset="0"/>
            </a:endParaRPr>
          </a:p>
          <a:p>
            <a:pPr>
              <a:buNone/>
            </a:pPr>
            <a:r>
              <a:rPr lang="de-DE" sz="2800" b="1" dirty="0">
                <a:solidFill>
                  <a:srgbClr val="0070C0"/>
                </a:solidFill>
                <a:latin typeface="Trebuchet MS" pitchFamily="34" charset="0"/>
              </a:rPr>
              <a:t>Vorschulkinder</a:t>
            </a:r>
          </a:p>
          <a:p>
            <a:r>
              <a:rPr lang="de-DE" sz="1900" dirty="0">
                <a:latin typeface="Trebuchet MS" pitchFamily="34" charset="0"/>
              </a:rPr>
              <a:t>Mittagessen um 12:30 Uhr</a:t>
            </a:r>
          </a:p>
          <a:p>
            <a:r>
              <a:rPr lang="de-DE" sz="1900" dirty="0">
                <a:latin typeface="Trebuchet MS" pitchFamily="34" charset="0"/>
              </a:rPr>
              <a:t>Eigene offene Angebote im Mittagsband</a:t>
            </a:r>
          </a:p>
          <a:p>
            <a:endParaRPr lang="de-DE" sz="2400" dirty="0">
              <a:latin typeface="Trebuchet MS" pitchFamily="34" charset="0"/>
            </a:endParaRPr>
          </a:p>
          <a:p>
            <a:pPr>
              <a:buNone/>
            </a:pPr>
            <a:r>
              <a:rPr lang="de-DE" sz="2800" b="1" dirty="0">
                <a:solidFill>
                  <a:srgbClr val="0070C0"/>
                </a:solidFill>
                <a:latin typeface="Trebuchet MS" pitchFamily="34" charset="0"/>
              </a:rPr>
              <a:t>Erstklässler*innen</a:t>
            </a:r>
          </a:p>
          <a:p>
            <a:r>
              <a:rPr lang="de-DE" sz="1900" dirty="0">
                <a:latin typeface="Trebuchet MS" pitchFamily="34" charset="0"/>
              </a:rPr>
              <a:t>Abholung der Kinder aus den Klassen in den ersten Wochen</a:t>
            </a:r>
          </a:p>
          <a:p>
            <a:r>
              <a:rPr lang="de-DE" sz="1900" dirty="0">
                <a:latin typeface="Trebuchet MS" pitchFamily="34" charset="0"/>
              </a:rPr>
              <a:t>Gemeinsames Mittagessen und Schulaufgabenbetreuung in der Stammgruppe bis zu den Herbstferien</a:t>
            </a:r>
          </a:p>
          <a:p>
            <a:r>
              <a:rPr lang="de-DE" sz="1900" dirty="0">
                <a:latin typeface="Trebuchet MS" pitchFamily="34" charset="0"/>
              </a:rPr>
              <a:t>Heranführen an das Mittagsband </a:t>
            </a:r>
          </a:p>
          <a:p>
            <a:r>
              <a:rPr lang="de-DE" sz="1900" dirty="0">
                <a:latin typeface="Trebuchet MS" pitchFamily="34" charset="0"/>
              </a:rPr>
              <a:t>Stärkung der Selbständigkeit</a:t>
            </a:r>
          </a:p>
          <a:p>
            <a:endParaRPr lang="de-DE" sz="2400" dirty="0">
              <a:latin typeface="Trebuchet MS" pitchFamily="34" charset="0"/>
            </a:endParaRPr>
          </a:p>
          <a:p>
            <a:endParaRPr lang="de-DE" b="1" dirty="0">
              <a:solidFill>
                <a:srgbClr val="0070C0"/>
              </a:solidFill>
            </a:endParaRPr>
          </a:p>
          <a:p>
            <a:endParaRPr lang="de-DE" dirty="0"/>
          </a:p>
        </p:txBody>
      </p:sp>
      <p:pic>
        <p:nvPicPr>
          <p:cNvPr id="6" name="Picture 2" descr="C:\Users\Daggi\Desktop\NeuesLogo ohne Schrift_70x40cm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8114" y="116632"/>
            <a:ext cx="1638382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de-DE" sz="6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rebuchet MS" pitchFamily="34" charset="0"/>
              </a:rPr>
              <a:t>Abholzeiten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8600" y="1855365"/>
            <a:ext cx="8686800" cy="4525963"/>
          </a:xfrm>
        </p:spPr>
        <p:txBody>
          <a:bodyPr>
            <a:normAutofit fontScale="92500" lnSpcReduction="20000"/>
          </a:bodyPr>
          <a:lstStyle/>
          <a:p>
            <a:r>
              <a:rPr lang="de-DE" sz="3000" dirty="0">
                <a:latin typeface="Trebuchet MS" pitchFamily="34" charset="0"/>
              </a:rPr>
              <a:t>13:00 Uhr – Keine Teilnahme am Ganztag</a:t>
            </a:r>
          </a:p>
          <a:p>
            <a:pPr marL="0" indent="0">
              <a:buNone/>
            </a:pPr>
            <a:r>
              <a:rPr lang="de-DE" sz="2600" dirty="0">
                <a:latin typeface="Trebuchet MS" pitchFamily="34" charset="0"/>
              </a:rPr>
              <a:t>		    </a:t>
            </a:r>
            <a:r>
              <a:rPr lang="de-DE" sz="2200" dirty="0">
                <a:latin typeface="Trebuchet MS" pitchFamily="34" charset="0"/>
              </a:rPr>
              <a:t>(und auch keine Teilnahme am Mittagessen) </a:t>
            </a:r>
          </a:p>
          <a:p>
            <a:pPr marL="0" indent="0">
              <a:buNone/>
            </a:pPr>
            <a:endParaRPr lang="de-DE" sz="1900" dirty="0">
              <a:latin typeface="Trebuchet MS" pitchFamily="34" charset="0"/>
            </a:endParaRPr>
          </a:p>
          <a:p>
            <a:r>
              <a:rPr lang="de-DE" sz="3000" dirty="0">
                <a:latin typeface="Trebuchet MS" pitchFamily="34" charset="0"/>
              </a:rPr>
              <a:t>14:30 Uhr </a:t>
            </a:r>
            <a:r>
              <a:rPr lang="de-DE" sz="3000" i="1" dirty="0">
                <a:latin typeface="Trebuchet MS" pitchFamily="34" charset="0"/>
              </a:rPr>
              <a:t>– </a:t>
            </a:r>
            <a:r>
              <a:rPr lang="de-DE" sz="3000" dirty="0">
                <a:latin typeface="Trebuchet MS" pitchFamily="34" charset="0"/>
              </a:rPr>
              <a:t>Vor Beginn der offenen Angebote</a:t>
            </a:r>
          </a:p>
          <a:p>
            <a:pPr marL="0" indent="0">
              <a:buNone/>
            </a:pPr>
            <a:endParaRPr lang="de-DE" sz="3000" dirty="0">
              <a:latin typeface="Trebuchet MS" pitchFamily="34" charset="0"/>
            </a:endParaRPr>
          </a:p>
          <a:p>
            <a:r>
              <a:rPr lang="de-DE" sz="3000" dirty="0">
                <a:latin typeface="Trebuchet MS" pitchFamily="34" charset="0"/>
              </a:rPr>
              <a:t>16:00 Uhr – Nach der Verabschiedung</a:t>
            </a:r>
          </a:p>
          <a:p>
            <a:endParaRPr lang="de-DE" dirty="0">
              <a:latin typeface="Trebuchet MS" pitchFamily="34" charset="0"/>
            </a:endParaRPr>
          </a:p>
          <a:p>
            <a:pPr algn="ctr">
              <a:buNone/>
            </a:pPr>
            <a:endParaRPr lang="de-DE" sz="2800" b="1" dirty="0">
              <a:solidFill>
                <a:srgbClr val="0070C0"/>
              </a:solidFill>
              <a:latin typeface="Trebuchet MS" pitchFamily="34" charset="0"/>
            </a:endParaRPr>
          </a:p>
          <a:p>
            <a:pPr algn="ctr">
              <a:buNone/>
            </a:pPr>
            <a:r>
              <a:rPr lang="de-DE" sz="2800" b="1" dirty="0">
                <a:solidFill>
                  <a:srgbClr val="0070C0"/>
                </a:solidFill>
                <a:latin typeface="Trebuchet MS" pitchFamily="34" charset="0"/>
              </a:rPr>
              <a:t>Abweichende Abholzeiten sind </a:t>
            </a:r>
            <a:r>
              <a:rPr lang="de-DE" sz="2800" b="1" u="sng" dirty="0">
                <a:solidFill>
                  <a:srgbClr val="0070C0"/>
                </a:solidFill>
                <a:latin typeface="Trebuchet MS" pitchFamily="34" charset="0"/>
              </a:rPr>
              <a:t>nicht</a:t>
            </a:r>
            <a:r>
              <a:rPr lang="de-DE" sz="2800" b="1" dirty="0">
                <a:solidFill>
                  <a:srgbClr val="0070C0"/>
                </a:solidFill>
                <a:latin typeface="Trebuchet MS" pitchFamily="34" charset="0"/>
              </a:rPr>
              <a:t> möglich!</a:t>
            </a:r>
          </a:p>
          <a:p>
            <a:pPr algn="ctr">
              <a:buNone/>
            </a:pPr>
            <a:endParaRPr lang="de-DE" b="1" dirty="0">
              <a:solidFill>
                <a:srgbClr val="FFFF00"/>
              </a:solidFill>
            </a:endParaRPr>
          </a:p>
          <a:p>
            <a:r>
              <a:rPr lang="de-DE" sz="2800" dirty="0">
                <a:latin typeface="Trebuchet MS" pitchFamily="34" charset="0"/>
              </a:rPr>
              <a:t>Spätbetreuung: Abholung jederzeit </a:t>
            </a:r>
            <a:r>
              <a:rPr lang="de-DE" sz="3000" dirty="0">
                <a:latin typeface="Trebuchet MS" pitchFamily="34" charset="0"/>
              </a:rPr>
              <a:t>möglich!</a:t>
            </a:r>
          </a:p>
          <a:p>
            <a:pPr algn="ctr">
              <a:buNone/>
            </a:pPr>
            <a:endParaRPr lang="de-DE" b="1" dirty="0">
              <a:solidFill>
                <a:srgbClr val="FFFF00"/>
              </a:solidFill>
            </a:endParaRPr>
          </a:p>
        </p:txBody>
      </p:sp>
      <p:pic>
        <p:nvPicPr>
          <p:cNvPr id="5" name="Picture 2" descr="C:\Users\Daggi\Desktop\NeuesLogo ohne Schrift_70x40c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8114" y="260648"/>
            <a:ext cx="1638382" cy="936104"/>
          </a:xfrm>
          <a:prstGeom prst="rect">
            <a:avLst/>
          </a:prstGeom>
          <a:noFill/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259CA188-B519-68EB-00AC-66557CB303AB}"/>
              </a:ext>
            </a:extLst>
          </p:cNvPr>
          <p:cNvSpPr txBox="1"/>
          <p:nvPr/>
        </p:nvSpPr>
        <p:spPr>
          <a:xfrm>
            <a:off x="1808693" y="4365104"/>
            <a:ext cx="55266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>
                <a:latin typeface="Trebuchet MS" panose="020B0603020202020204" pitchFamily="34" charset="0"/>
              </a:rPr>
              <a:t>Freitags und in den Ferien auch 13:45 Uhr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557808"/>
            <a:ext cx="8928992" cy="1143000"/>
          </a:xfrm>
          <a:noFill/>
          <a:ln>
            <a:noFill/>
          </a:ln>
        </p:spPr>
        <p:txBody>
          <a:bodyPr>
            <a:noAutofit/>
          </a:bodyPr>
          <a:lstStyle/>
          <a:p>
            <a:r>
              <a:rPr lang="de-DE" sz="4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rebuchet MS" pitchFamily="34" charset="0"/>
              </a:rPr>
              <a:t>Generelle Änderung der Abholzeiten</a:t>
            </a:r>
            <a:endParaRPr lang="de-DE" sz="4000" dirty="0"/>
          </a:p>
        </p:txBody>
      </p:sp>
      <p:sp>
        <p:nvSpPr>
          <p:cNvPr id="8" name="Textfeld 7"/>
          <p:cNvSpPr txBox="1"/>
          <p:nvPr/>
        </p:nvSpPr>
        <p:spPr>
          <a:xfrm>
            <a:off x="1547664" y="5849977"/>
            <a:ext cx="61206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Trebuchet MS" pitchFamily="34" charset="0"/>
              </a:rPr>
              <a:t>Formular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>
                <a:latin typeface="Trebuchet MS" pitchFamily="34" charset="0"/>
              </a:rPr>
              <a:t> Homepage: </a:t>
            </a:r>
            <a:r>
              <a:rPr lang="de-DE" sz="1600" dirty="0">
                <a:latin typeface="Trebuchet MS" pitchFamily="34" charset="0"/>
                <a:hlinkClick r:id="rId2"/>
              </a:rPr>
              <a:t>www.schule-schnuckendrift.de</a:t>
            </a:r>
            <a:endParaRPr lang="de-DE" sz="1600" dirty="0">
              <a:latin typeface="Trebuchet MS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sz="1600" dirty="0">
                <a:latin typeface="Trebuchet MS" pitchFamily="34" charset="0"/>
              </a:rPr>
              <a:t> Über die Klassenleitungen/Vorschullehrkräfte</a:t>
            </a:r>
          </a:p>
          <a:p>
            <a:pPr>
              <a:buFont typeface="Arial" pitchFamily="34" charset="0"/>
              <a:buChar char="•"/>
            </a:pPr>
            <a:endParaRPr lang="de-DE" sz="1600" dirty="0">
              <a:latin typeface="Trebuchet MS" pitchFamily="34" charset="0"/>
            </a:endParaRPr>
          </a:p>
          <a:p>
            <a:pPr>
              <a:buFont typeface="Arial" pitchFamily="34" charset="0"/>
              <a:buChar char="•"/>
            </a:pPr>
            <a:endParaRPr lang="de-DE" sz="2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pic>
        <p:nvPicPr>
          <p:cNvPr id="16" name="Picture 2" descr="C:\Users\Daggi\Desktop\NeuesLogo ohne Schrift_70x40c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8114" y="116632"/>
            <a:ext cx="1638382" cy="936104"/>
          </a:xfrm>
          <a:prstGeom prst="rect">
            <a:avLst/>
          </a:prstGeom>
          <a:noFill/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7F9440C4-0659-B5E1-4955-3E347A58D9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3854" y="1412776"/>
            <a:ext cx="6316292" cy="4465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138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1547664" y="5855552"/>
            <a:ext cx="597666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Trebuchet MS" pitchFamily="34" charset="0"/>
              </a:rPr>
              <a:t>Formular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>
                <a:latin typeface="Trebuchet MS" pitchFamily="34" charset="0"/>
              </a:rPr>
              <a:t> Homepage: </a:t>
            </a:r>
            <a:r>
              <a:rPr lang="de-DE" sz="1600" dirty="0">
                <a:latin typeface="Trebuchet MS" pitchFamily="34" charset="0"/>
                <a:hlinkClick r:id="rId2"/>
              </a:rPr>
              <a:t>www.schule-schnuckendrift.de</a:t>
            </a:r>
            <a:endParaRPr lang="de-DE" sz="1600" dirty="0">
              <a:latin typeface="Trebuchet MS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sz="1600" dirty="0">
                <a:latin typeface="Trebuchet MS" pitchFamily="34" charset="0"/>
              </a:rPr>
              <a:t> Über die Klassenleitungen/Vorschullehrkräfte</a:t>
            </a:r>
          </a:p>
          <a:p>
            <a:pPr>
              <a:buFont typeface="Arial" pitchFamily="34" charset="0"/>
              <a:buChar char="•"/>
            </a:pPr>
            <a:endParaRPr lang="de-DE" sz="2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pic>
        <p:nvPicPr>
          <p:cNvPr id="16" name="Picture 2" descr="C:\Users\Daggi\Desktop\NeuesLogo ohne Schrift_70x40c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8114" y="116632"/>
            <a:ext cx="1638382" cy="936104"/>
          </a:xfrm>
          <a:prstGeom prst="rect">
            <a:avLst/>
          </a:prstGeom>
          <a:noFill/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2273CF31-B3F2-40A9-9843-438D15ECC07C}"/>
              </a:ext>
            </a:extLst>
          </p:cNvPr>
          <p:cNvSpPr txBox="1">
            <a:spLocks/>
          </p:cNvSpPr>
          <p:nvPr/>
        </p:nvSpPr>
        <p:spPr>
          <a:xfrm>
            <a:off x="107504" y="557808"/>
            <a:ext cx="8928992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rebuchet MS" pitchFamily="34" charset="0"/>
              </a:rPr>
              <a:t>Tagesaktuelle Änderung der Abholzeiten</a:t>
            </a:r>
            <a:endParaRPr lang="de-DE" sz="36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91AE368-0BBE-D21C-C242-BFCFF088E4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4721" y="1484784"/>
            <a:ext cx="6494558" cy="460851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8356" y="557808"/>
            <a:ext cx="8507288" cy="1143000"/>
          </a:xfrm>
        </p:spPr>
        <p:txBody>
          <a:bodyPr>
            <a:noAutofit/>
          </a:bodyPr>
          <a:lstStyle/>
          <a:p>
            <a:r>
              <a:rPr lang="de-DE" sz="54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rebuchet MS" pitchFamily="34" charset="0"/>
              </a:rPr>
              <a:t>Früh- und Spätbetreuung</a:t>
            </a:r>
            <a:endParaRPr lang="de-DE" sz="5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8600" y="1888232"/>
            <a:ext cx="8686800" cy="4637112"/>
          </a:xfrm>
        </p:spPr>
        <p:txBody>
          <a:bodyPr>
            <a:normAutofit fontScale="77500" lnSpcReduction="20000"/>
          </a:bodyPr>
          <a:lstStyle/>
          <a:p>
            <a:r>
              <a:rPr lang="de-DE" sz="3400" dirty="0">
                <a:latin typeface="Trebuchet MS" pitchFamily="34" charset="0"/>
              </a:rPr>
              <a:t>Frühbetreuung: zwischen 6:00 Uhr und 8:00 Uhr</a:t>
            </a:r>
          </a:p>
          <a:p>
            <a:endParaRPr lang="de-DE" sz="3400" dirty="0">
              <a:latin typeface="Trebuchet MS" pitchFamily="34" charset="0"/>
            </a:endParaRPr>
          </a:p>
          <a:p>
            <a:r>
              <a:rPr lang="de-DE" sz="3400" dirty="0">
                <a:latin typeface="Trebuchet MS" pitchFamily="34" charset="0"/>
              </a:rPr>
              <a:t>Spätbetreuung: zwischen 16:00 Uhr und 18:00 Uhr</a:t>
            </a:r>
          </a:p>
          <a:p>
            <a:endParaRPr lang="de-DE" sz="3400" dirty="0">
              <a:latin typeface="Trebuchet MS" pitchFamily="34" charset="0"/>
            </a:endParaRPr>
          </a:p>
          <a:p>
            <a:r>
              <a:rPr lang="de-DE" sz="3400" dirty="0">
                <a:latin typeface="Trebuchet MS" pitchFamily="34" charset="0"/>
              </a:rPr>
              <a:t>Kostenpflichtig</a:t>
            </a:r>
          </a:p>
          <a:p>
            <a:endParaRPr lang="de-DE" sz="3400" dirty="0">
              <a:latin typeface="Trebuchet MS" pitchFamily="34" charset="0"/>
            </a:endParaRPr>
          </a:p>
          <a:p>
            <a:r>
              <a:rPr lang="de-DE" sz="3400" dirty="0">
                <a:latin typeface="Trebuchet MS" pitchFamily="34" charset="0"/>
              </a:rPr>
              <a:t>Buchung bei der Anmeldung zum Ganztag</a:t>
            </a:r>
          </a:p>
          <a:p>
            <a:endParaRPr lang="de-DE" sz="3400" dirty="0">
              <a:latin typeface="Trebuchet MS" pitchFamily="34" charset="0"/>
            </a:endParaRPr>
          </a:p>
          <a:p>
            <a:r>
              <a:rPr lang="de-DE" sz="3400" dirty="0">
                <a:latin typeface="Trebuchet MS" pitchFamily="34" charset="0"/>
              </a:rPr>
              <a:t>Um- oder Nachbuchung nur zum übernächsten Quartal</a:t>
            </a:r>
          </a:p>
          <a:p>
            <a:endParaRPr lang="de-DE" sz="3400" dirty="0">
              <a:latin typeface="Trebuchet MS" pitchFamily="34" charset="0"/>
            </a:endParaRPr>
          </a:p>
          <a:p>
            <a:r>
              <a:rPr lang="de-DE" sz="3400" dirty="0">
                <a:latin typeface="Trebuchet MS" pitchFamily="34" charset="0"/>
              </a:rPr>
              <a:t>Keine festen Ankunfts- oder Abholzeiten</a:t>
            </a:r>
          </a:p>
          <a:p>
            <a:endParaRPr lang="de-DE" dirty="0"/>
          </a:p>
        </p:txBody>
      </p:sp>
      <p:pic>
        <p:nvPicPr>
          <p:cNvPr id="5" name="Picture 2" descr="C:\Users\Daggi\Desktop\NeuesLogo ohne Schrift_70x40cm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8114" y="116632"/>
            <a:ext cx="1638382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/>
          </a:bodyPr>
          <a:lstStyle/>
          <a:p>
            <a:r>
              <a:rPr lang="de-DE" sz="54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rebuchet MS" pitchFamily="34" charset="0"/>
              </a:rPr>
              <a:t>Ferien und Sockeltage</a:t>
            </a:r>
            <a:endParaRPr lang="de-DE" sz="54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892057"/>
            <a:ext cx="8964488" cy="4849311"/>
          </a:xfrm>
        </p:spPr>
        <p:txBody>
          <a:bodyPr>
            <a:normAutofit fontScale="92500"/>
          </a:bodyPr>
          <a:lstStyle/>
          <a:p>
            <a:r>
              <a:rPr lang="de-DE" sz="2200" dirty="0">
                <a:latin typeface="Trebuchet MS" pitchFamily="34" charset="0"/>
              </a:rPr>
              <a:t>Kostenpflichtig</a:t>
            </a:r>
          </a:p>
          <a:p>
            <a:pPr marL="0" indent="0">
              <a:buNone/>
            </a:pPr>
            <a:endParaRPr lang="de-DE" sz="2200" dirty="0">
              <a:latin typeface="Trebuchet MS" pitchFamily="34" charset="0"/>
            </a:endParaRPr>
          </a:p>
          <a:p>
            <a:r>
              <a:rPr lang="de-DE" sz="2200" dirty="0">
                <a:latin typeface="Trebuchet MS" pitchFamily="34" charset="0"/>
              </a:rPr>
              <a:t>Kostenübernahme für 6 Ferienwochen möglich </a:t>
            </a:r>
            <a:r>
              <a:rPr lang="de-DE" sz="1700" dirty="0">
                <a:latin typeface="Trebuchet MS" pitchFamily="34" charset="0"/>
              </a:rPr>
              <a:t>(Bildungs- und Teilhaberpaket)</a:t>
            </a:r>
            <a:endParaRPr lang="de-DE" sz="2200" dirty="0">
              <a:latin typeface="Trebuchet MS" pitchFamily="34" charset="0"/>
            </a:endParaRPr>
          </a:p>
          <a:p>
            <a:endParaRPr lang="de-DE" sz="2200" dirty="0">
              <a:latin typeface="Trebuchet MS" pitchFamily="34" charset="0"/>
            </a:endParaRPr>
          </a:p>
          <a:p>
            <a:r>
              <a:rPr lang="de-DE" sz="2200" dirty="0">
                <a:latin typeface="Trebuchet MS" pitchFamily="34" charset="0"/>
              </a:rPr>
              <a:t>Buchung der benötigten Ferienwochen und Sockeltage für das gesamte Schuljahr bei der Anmeldung zum Ganztag</a:t>
            </a:r>
          </a:p>
          <a:p>
            <a:pPr marL="0" indent="0">
              <a:buNone/>
            </a:pPr>
            <a:endParaRPr lang="de-DE" sz="2200" dirty="0">
              <a:latin typeface="Trebuchet MS" pitchFamily="34" charset="0"/>
            </a:endParaRPr>
          </a:p>
          <a:p>
            <a:r>
              <a:rPr lang="de-DE" sz="2200" dirty="0">
                <a:latin typeface="Trebuchet MS" pitchFamily="34" charset="0"/>
              </a:rPr>
              <a:t>Anmeldung zu den bestimmten Ferien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sz="1900" dirty="0">
                <a:latin typeface="Trebuchet MS" pitchFamily="34" charset="0"/>
              </a:rPr>
              <a:t>Als Download auf unserer Homepage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sz="1900" dirty="0">
                <a:latin typeface="Trebuchet MS" pitchFamily="34" charset="0"/>
              </a:rPr>
              <a:t>Ca. 6 Wochen vor Beginn der Ferien</a:t>
            </a:r>
          </a:p>
          <a:p>
            <a:pPr lvl="1">
              <a:buFont typeface="Symbol" pitchFamily="18" charset="2"/>
              <a:buChar char=""/>
            </a:pPr>
            <a:endParaRPr lang="de-DE" sz="1800" dirty="0">
              <a:latin typeface="Trebuchet MS" pitchFamily="34" charset="0"/>
            </a:endParaRPr>
          </a:p>
          <a:p>
            <a:r>
              <a:rPr lang="de-DE" sz="2200" b="0" i="0" dirty="0">
                <a:effectLst/>
                <a:latin typeface="Trebuchet MS" panose="020B0603020202020204" pitchFamily="34" charset="0"/>
              </a:rPr>
              <a:t>Angebote finden von 7:00 bis 17:00 Uhr statt.   </a:t>
            </a:r>
          </a:p>
          <a:p>
            <a:pPr lvl="1"/>
            <a:r>
              <a:rPr lang="de-DE" sz="1700" b="0" i="0" dirty="0">
                <a:effectLst/>
                <a:latin typeface="Trebuchet MS" panose="020B0603020202020204" pitchFamily="34" charset="0"/>
              </a:rPr>
              <a:t>Betreuung von 6:00 - 7:00 Uhr oder von 17:00 - 18:00 Uhr: Rücksprache notwendig!</a:t>
            </a:r>
            <a:endParaRPr lang="de-DE" sz="1600" dirty="0">
              <a:latin typeface="Trebuchet MS" pitchFamily="34" charset="0"/>
            </a:endParaRPr>
          </a:p>
          <a:p>
            <a:pPr marL="457200" lvl="1" indent="0">
              <a:buFont typeface="Symbol"/>
              <a:buChar char="®"/>
            </a:pPr>
            <a:endParaRPr lang="de-DE" sz="2100" b="1" dirty="0">
              <a:latin typeface="Trebuchet MS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de-DE" sz="1600" b="1" dirty="0">
              <a:latin typeface="Trebuchet MS" pitchFamily="34" charset="0"/>
            </a:endParaRPr>
          </a:p>
        </p:txBody>
      </p:sp>
      <p:pic>
        <p:nvPicPr>
          <p:cNvPr id="5" name="Picture 2" descr="C:\Users\Daggi\Desktop\NeuesLogo ohne Schrift_70x40cm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8114" y="116632"/>
            <a:ext cx="1638382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>
            <a:extLst>
              <a:ext uri="{FF2B5EF4-FFF2-40B4-BE49-F238E27FC236}">
                <a16:creationId xmlns:a16="http://schemas.microsoft.com/office/drawing/2014/main" id="{C32734ED-96ED-1BA0-5BD8-AA375BC586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499235" cy="8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27B50E0C-705D-4982-876D-17C05E08D85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1520" y="829967"/>
            <a:ext cx="8804905" cy="583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695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>
            <a:normAutofit/>
          </a:bodyPr>
          <a:lstStyle/>
          <a:p>
            <a:r>
              <a:rPr lang="de-DE" sz="54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rebuchet MS" pitchFamily="34" charset="0"/>
              </a:rPr>
              <a:t>Anmeldung zum Ganztag</a:t>
            </a:r>
            <a:endParaRPr lang="de-DE" sz="54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92271" y="1628800"/>
            <a:ext cx="8159458" cy="495801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de-DE" sz="1800" b="1" dirty="0">
                <a:latin typeface="Trebuchet MS" pitchFamily="34" charset="0"/>
              </a:rPr>
              <a:t>Anträge für Vorschulkinder und Erstklässler*innen müssen bis zum 31.05. eingereicht werden.</a:t>
            </a:r>
          </a:p>
          <a:p>
            <a:pPr lvl="1">
              <a:lnSpc>
                <a:spcPct val="150000"/>
              </a:lnSpc>
              <a:buSzPct val="80000"/>
              <a:buFont typeface="Symbol" panose="05050102010706020507" pitchFamily="18" charset="2"/>
              <a:buChar char="-"/>
            </a:pPr>
            <a:r>
              <a:rPr lang="de-DE" sz="1700" dirty="0">
                <a:latin typeface="Trebuchet MS" pitchFamily="34" charset="0"/>
              </a:rPr>
              <a:t>Mail: </a:t>
            </a:r>
            <a:r>
              <a:rPr lang="fr-FR" sz="1700" dirty="0">
                <a:latin typeface="Trebuchet MS" pitchFamily="34" charset="0"/>
                <a:cs typeface="Arial" pitchFamily="34" charset="0"/>
                <a:hlinkClick r:id="rId2"/>
              </a:rPr>
              <a:t>schule-schnuckendrift@bsb.hamburg.de</a:t>
            </a:r>
            <a:endParaRPr lang="fr-FR" sz="1700" dirty="0">
              <a:latin typeface="Trebuchet MS" pitchFamily="34" charset="0"/>
              <a:cs typeface="Arial" pitchFamily="34" charset="0"/>
            </a:endParaRPr>
          </a:p>
          <a:p>
            <a:pPr lvl="1">
              <a:lnSpc>
                <a:spcPct val="110000"/>
              </a:lnSpc>
              <a:buSzPct val="80000"/>
              <a:buFont typeface="Symbol" panose="05050102010706020507" pitchFamily="18" charset="2"/>
              <a:buChar char="-"/>
            </a:pPr>
            <a:r>
              <a:rPr lang="de-DE" sz="1700" dirty="0">
                <a:latin typeface="Trebuchet MS" pitchFamily="34" charset="0"/>
              </a:rPr>
              <a:t>Online: </a:t>
            </a:r>
            <a:r>
              <a:rPr lang="de-DE" sz="1600" dirty="0">
                <a:latin typeface="Trebuchet MS" panose="020B0603020202020204" pitchFamily="34" charset="0"/>
                <a:hlinkClick r:id="rId3"/>
              </a:rPr>
              <a:t>www.serviceportal.hamburg.de/HamburgGateway/Service/Entry/GANZTAG</a:t>
            </a:r>
            <a:endParaRPr lang="de-DE" sz="1600" dirty="0">
              <a:latin typeface="Trebuchet MS" panose="020B0603020202020204" pitchFamily="34" charset="0"/>
            </a:endParaRPr>
          </a:p>
          <a:p>
            <a:pPr lvl="1">
              <a:lnSpc>
                <a:spcPct val="150000"/>
              </a:lnSpc>
              <a:buSzPct val="80000"/>
              <a:buFont typeface="Symbol" panose="05050102010706020507" pitchFamily="18" charset="2"/>
              <a:buChar char="-"/>
            </a:pPr>
            <a:r>
              <a:rPr lang="de-DE" sz="1700" dirty="0">
                <a:latin typeface="Trebuchet MS" pitchFamily="34" charset="0"/>
              </a:rPr>
              <a:t>Postweg</a:t>
            </a:r>
            <a:endParaRPr lang="de-DE" sz="1700" b="1" dirty="0">
              <a:latin typeface="Trebuchet MS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1800" b="1" dirty="0">
                <a:latin typeface="Trebuchet MS" pitchFamily="34" charset="0"/>
              </a:rPr>
              <a:t>Anmeldung immer nur für ein Schuljahr</a:t>
            </a:r>
          </a:p>
          <a:p>
            <a:pPr lvl="1">
              <a:lnSpc>
                <a:spcPct val="150000"/>
              </a:lnSpc>
            </a:pPr>
            <a:r>
              <a:rPr lang="de-DE" sz="1700" dirty="0">
                <a:latin typeface="Trebuchet MS" pitchFamily="34" charset="0"/>
              </a:rPr>
              <a:t>Anträge müssen jedes Jahr bis zum 31.03. neu gestellt werden.</a:t>
            </a:r>
          </a:p>
          <a:p>
            <a:pPr>
              <a:lnSpc>
                <a:spcPct val="150000"/>
              </a:lnSpc>
            </a:pPr>
            <a:r>
              <a:rPr lang="de-DE" sz="1800" b="1" dirty="0">
                <a:latin typeface="Trebuchet MS" pitchFamily="34" charset="0"/>
              </a:rPr>
              <a:t>Änderungen während des laufenden Kalenderjahres</a:t>
            </a:r>
          </a:p>
          <a:p>
            <a:pPr lvl="1">
              <a:lnSpc>
                <a:spcPct val="150000"/>
              </a:lnSpc>
            </a:pPr>
            <a:r>
              <a:rPr lang="de-DE" sz="1700" dirty="0">
                <a:latin typeface="Trebuchet MS" pitchFamily="34" charset="0"/>
              </a:rPr>
              <a:t>Kernzeit 13:00 bis 16:00 Uhr: </a:t>
            </a:r>
            <a:r>
              <a:rPr lang="de-DE" sz="1700" u="sng" dirty="0">
                <a:latin typeface="Trebuchet MS" pitchFamily="34" charset="0"/>
              </a:rPr>
              <a:t>Nicht</a:t>
            </a:r>
            <a:r>
              <a:rPr lang="de-DE" sz="1700" dirty="0">
                <a:latin typeface="Trebuchet MS" pitchFamily="34" charset="0"/>
              </a:rPr>
              <a:t> möglich</a:t>
            </a:r>
          </a:p>
          <a:p>
            <a:pPr lvl="1">
              <a:lnSpc>
                <a:spcPct val="150000"/>
              </a:lnSpc>
            </a:pPr>
            <a:r>
              <a:rPr lang="de-DE" sz="1700" dirty="0">
                <a:latin typeface="Trebuchet MS" pitchFamily="34" charset="0"/>
              </a:rPr>
              <a:t>Ferien- und Randzeiten: Zum übernächsten Quartal möglich</a:t>
            </a:r>
          </a:p>
          <a:p>
            <a:pPr>
              <a:lnSpc>
                <a:spcPct val="150000"/>
              </a:lnSpc>
            </a:pPr>
            <a:r>
              <a:rPr lang="de-DE" sz="1800" dirty="0">
                <a:latin typeface="Trebuchet MS" pitchFamily="34" charset="0"/>
              </a:rPr>
              <a:t>Formulare:</a:t>
            </a:r>
          </a:p>
          <a:p>
            <a:pPr lvl="1">
              <a:lnSpc>
                <a:spcPct val="150000"/>
              </a:lnSpc>
            </a:pPr>
            <a:r>
              <a:rPr lang="de-DE" sz="1700" dirty="0">
                <a:latin typeface="Trebuchet MS" panose="020B0603020202020204" pitchFamily="34" charset="0"/>
              </a:rPr>
              <a:t>Homepage: </a:t>
            </a:r>
            <a:r>
              <a:rPr lang="de-DE" sz="1700" dirty="0">
                <a:latin typeface="Trebuchet MS" panose="020B0603020202020204" pitchFamily="34" charset="0"/>
                <a:hlinkClick r:id="rId4"/>
              </a:rPr>
              <a:t>www.schule-schnuckendrift.de</a:t>
            </a:r>
            <a:endParaRPr lang="de-DE" sz="1700" dirty="0">
              <a:latin typeface="Trebuchet MS" pitchFamily="34" charset="0"/>
            </a:endParaRPr>
          </a:p>
          <a:p>
            <a:pPr lvl="1">
              <a:lnSpc>
                <a:spcPct val="150000"/>
              </a:lnSpc>
            </a:pPr>
            <a:r>
              <a:rPr lang="de-DE" sz="1700" dirty="0">
                <a:latin typeface="Trebuchet MS" pitchFamily="34" charset="0"/>
              </a:rPr>
              <a:t>Internet: </a:t>
            </a:r>
            <a:r>
              <a:rPr lang="de-DE" sz="1700" dirty="0">
                <a:latin typeface="Trebuchet MS" panose="020B0603020202020204" pitchFamily="34" charset="0"/>
                <a:hlinkClick r:id="rId5"/>
              </a:rPr>
              <a:t>Ganztag, Hamburg FHH - hamburg.de</a:t>
            </a:r>
            <a:endParaRPr lang="de-DE" sz="1700" dirty="0">
              <a:latin typeface="Trebuchet MS" panose="020B0603020202020204" pitchFamily="34" charset="0"/>
            </a:endParaRPr>
          </a:p>
          <a:p>
            <a:pPr lvl="1"/>
            <a:endParaRPr lang="de-DE" sz="2200" dirty="0">
              <a:latin typeface="Trebuchet MS" pitchFamily="34" charset="0"/>
            </a:endParaRPr>
          </a:p>
          <a:p>
            <a:pPr lvl="1"/>
            <a:endParaRPr lang="de-DE" sz="2200" dirty="0">
              <a:latin typeface="Trebuchet MS" pitchFamily="34" charset="0"/>
            </a:endParaRPr>
          </a:p>
        </p:txBody>
      </p:sp>
      <p:pic>
        <p:nvPicPr>
          <p:cNvPr id="5" name="Picture 2" descr="C:\Users\Daggi\Desktop\NeuesLogo ohne Schrift_70x40cm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8114" y="116632"/>
            <a:ext cx="1638382" cy="936104"/>
          </a:xfrm>
          <a:prstGeom prst="rect">
            <a:avLst/>
          </a:prstGeom>
          <a:noFill/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02806296-641F-8B84-C654-77415A82E68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39209" y="5445224"/>
            <a:ext cx="1296144" cy="129614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de-DE" sz="6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rebuchet MS" pitchFamily="34" charset="0"/>
              </a:rPr>
              <a:t>Gebühren</a:t>
            </a:r>
            <a:endParaRPr lang="de-DE" sz="60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de-DE" sz="2400" dirty="0">
              <a:latin typeface="Trebuchet MS" pitchFamily="34" charset="0"/>
            </a:endParaRPr>
          </a:p>
          <a:p>
            <a:pPr>
              <a:buNone/>
            </a:pPr>
            <a:endParaRPr lang="de-DE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>
              <a:buNone/>
            </a:pPr>
            <a:endParaRPr lang="de-DE" sz="24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259632" y="5515485"/>
            <a:ext cx="736137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de-DE" sz="1500" dirty="0">
                <a:solidFill>
                  <a:srgbClr val="0070C0"/>
                </a:solidFill>
                <a:latin typeface="Trebuchet MS" pitchFamily="34" charset="0"/>
              </a:rPr>
              <a:t>Gebühren abhängig vom Nettoeinkommen, Kinderanzahl, Anzahl jüngerer</a:t>
            </a:r>
          </a:p>
          <a:p>
            <a:pPr>
              <a:buNone/>
            </a:pPr>
            <a:r>
              <a:rPr lang="de-DE" sz="1500" dirty="0">
                <a:solidFill>
                  <a:srgbClr val="0070C0"/>
                </a:solidFill>
                <a:latin typeface="Trebuchet MS" pitchFamily="34" charset="0"/>
              </a:rPr>
              <a:t>Geschwister, die kostenpflichtig betreut werden.</a:t>
            </a:r>
          </a:p>
          <a:p>
            <a:pPr marL="285750" indent="-285750">
              <a:lnSpc>
                <a:spcPct val="150000"/>
              </a:lnSpc>
              <a:buFont typeface="Symbol" panose="05050102010706020507" pitchFamily="18" charset="2"/>
              <a:buChar char="®"/>
            </a:pPr>
            <a:r>
              <a:rPr lang="de-DE" sz="1400" dirty="0">
                <a:latin typeface="Trebuchet MS" pitchFamily="34" charset="0"/>
              </a:rPr>
              <a:t>Aktuelle Nachweise </a:t>
            </a:r>
            <a:r>
              <a:rPr lang="de-DE" sz="1400" b="1" u="sng" dirty="0">
                <a:latin typeface="Trebuchet MS" pitchFamily="34" charset="0"/>
              </a:rPr>
              <a:t>zwingend</a:t>
            </a:r>
            <a:r>
              <a:rPr lang="de-DE" sz="1400" dirty="0">
                <a:latin typeface="Trebuchet MS" pitchFamily="34" charset="0"/>
              </a:rPr>
              <a:t> erforderlich (mit Anmeldung einzureichen)</a:t>
            </a:r>
          </a:p>
          <a:p>
            <a:pPr>
              <a:lnSpc>
                <a:spcPct val="150000"/>
              </a:lnSpc>
            </a:pPr>
            <a:r>
              <a:rPr lang="de-DE" sz="1500" dirty="0">
                <a:solidFill>
                  <a:srgbClr val="0070C0"/>
                </a:solidFill>
                <a:latin typeface="Trebuchet MS" pitchFamily="34" charset="0"/>
              </a:rPr>
              <a:t>Mittagessen: kostenpflichtig – bitte informieren Sie sich beim Caterer</a:t>
            </a:r>
          </a:p>
          <a:p>
            <a:pPr>
              <a:lnSpc>
                <a:spcPct val="150000"/>
              </a:lnSpc>
            </a:pPr>
            <a:endParaRPr lang="de-DE" sz="1500" dirty="0">
              <a:latin typeface="Trebuchet MS" pitchFamily="34" charset="0"/>
            </a:endParaRPr>
          </a:p>
          <a:p>
            <a:pPr>
              <a:buNone/>
            </a:pPr>
            <a:endParaRPr lang="de-DE" sz="2200" dirty="0">
              <a:solidFill>
                <a:srgbClr val="FFFF00"/>
              </a:solidFill>
              <a:latin typeface="Trebuchet MS" pitchFamily="34" charset="0"/>
            </a:endParaRPr>
          </a:p>
          <a:p>
            <a:pPr>
              <a:buNone/>
            </a:pPr>
            <a:endParaRPr lang="de-DE" sz="2200" dirty="0">
              <a:solidFill>
                <a:srgbClr val="FFFF00"/>
              </a:solidFill>
              <a:latin typeface="Trebuchet MS" pitchFamily="34" charset="0"/>
            </a:endParaRPr>
          </a:p>
          <a:p>
            <a:pPr>
              <a:buNone/>
            </a:pPr>
            <a:endParaRPr lang="de-DE" sz="2200" dirty="0">
              <a:solidFill>
                <a:srgbClr val="FFFF00"/>
              </a:solidFill>
              <a:latin typeface="Trebuchet MS" pitchFamily="34" charset="0"/>
            </a:endParaRPr>
          </a:p>
          <a:p>
            <a:pPr>
              <a:buNone/>
            </a:pPr>
            <a:endParaRPr lang="de-DE" dirty="0">
              <a:solidFill>
                <a:srgbClr val="FFFF00"/>
              </a:solidFill>
              <a:latin typeface="Trebuchet MS" pitchFamily="34" charset="0"/>
            </a:endParaRPr>
          </a:p>
          <a:p>
            <a:pPr>
              <a:buNone/>
            </a:pPr>
            <a:endParaRPr lang="de-DE" dirty="0">
              <a:solidFill>
                <a:srgbClr val="FFFF00"/>
              </a:solidFill>
              <a:latin typeface="Trebuchet MS" pitchFamily="34" charset="0"/>
            </a:endParaRPr>
          </a:p>
        </p:txBody>
      </p:sp>
      <p:pic>
        <p:nvPicPr>
          <p:cNvPr id="8" name="Picture 2" descr="C:\Users\Daggi\Desktop\NeuesLogo ohne Schrift_70x40c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8114" y="260648"/>
            <a:ext cx="1638382" cy="936104"/>
          </a:xfrm>
          <a:prstGeom prst="rect">
            <a:avLst/>
          </a:prstGeom>
          <a:noFill/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6CF9E519-161E-C005-45A9-A15F7871A4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72" t="9821" b="6347"/>
          <a:stretch/>
        </p:blipFill>
        <p:spPr>
          <a:xfrm>
            <a:off x="1295636" y="1196294"/>
            <a:ext cx="6552729" cy="4104914"/>
          </a:xfrm>
          <a:prstGeom prst="rect">
            <a:avLst/>
          </a:prstGeom>
          <a:ln>
            <a:noFill/>
          </a:ln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C7BF0745-04A5-67AC-9D58-5CFAA3659B71}"/>
              </a:ext>
            </a:extLst>
          </p:cNvPr>
          <p:cNvSpPr txBox="1"/>
          <p:nvPr/>
        </p:nvSpPr>
        <p:spPr>
          <a:xfrm>
            <a:off x="891314" y="5085184"/>
            <a:ext cx="7361373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100" dirty="0"/>
              <a:t>Ab einem bestimmten Familieneinkommen werden in der Vorschule Zuschläge in Anlehnung an die Kita-Gebühren erhoben. </a:t>
            </a: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B1529A13-0DAC-7B6E-DD31-801620615A95}"/>
              </a:ext>
            </a:extLst>
          </p:cNvPr>
          <p:cNvCxnSpPr/>
          <p:nvPr/>
        </p:nvCxnSpPr>
        <p:spPr>
          <a:xfrm>
            <a:off x="1331640" y="5085184"/>
            <a:ext cx="633670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>
            <a:extLst>
              <a:ext uri="{FF2B5EF4-FFF2-40B4-BE49-F238E27FC236}">
                <a16:creationId xmlns:a16="http://schemas.microsoft.com/office/drawing/2014/main" id="{35955FA7-5506-4222-09F7-017CF069C230}"/>
              </a:ext>
            </a:extLst>
          </p:cNvPr>
          <p:cNvSpPr/>
          <p:nvPr/>
        </p:nvSpPr>
        <p:spPr>
          <a:xfrm>
            <a:off x="5868144" y="2879358"/>
            <a:ext cx="1800200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chemeClr val="tx1"/>
                </a:solidFill>
                <a:latin typeface="Trebuchet MS" panose="020B0603020202020204" pitchFamily="34" charset="0"/>
              </a:rPr>
              <a:t>60</a:t>
            </a:r>
            <a:r>
              <a:rPr lang="de-DE" sz="1100" b="1" dirty="0">
                <a:solidFill>
                  <a:schemeClr val="tx1"/>
                </a:solidFill>
                <a:latin typeface="Trebuchet MS" panose="020B0603020202020204" pitchFamily="34" charset="0"/>
              </a:rPr>
              <a:t> €</a:t>
            </a:r>
          </a:p>
          <a:p>
            <a:pPr algn="ctr"/>
            <a:r>
              <a:rPr lang="de-DE" sz="1100" b="1" dirty="0">
                <a:solidFill>
                  <a:schemeClr val="tx1"/>
                </a:solidFill>
                <a:latin typeface="Trebuchet MS" panose="020B0603020202020204" pitchFamily="34" charset="0"/>
              </a:rPr>
              <a:t>+ Zuschläge in Anlehnung an die</a:t>
            </a:r>
          </a:p>
          <a:p>
            <a:pPr algn="ctr"/>
            <a:r>
              <a:rPr lang="de-DE" sz="1100" b="1" dirty="0">
                <a:solidFill>
                  <a:schemeClr val="tx1"/>
                </a:solidFill>
                <a:latin typeface="Trebuchet MS" panose="020B0603020202020204" pitchFamily="34" charset="0"/>
              </a:rPr>
              <a:t>Kita-Gebühren</a:t>
            </a:r>
            <a:endParaRPr lang="de-DE" b="1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FCFD1878-A3BE-48E5-D8A0-49A2AB7FAA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1488" y="5546095"/>
            <a:ext cx="1215008" cy="121500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de-DE" sz="6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rebuchet MS" pitchFamily="34" charset="0"/>
              </a:rPr>
              <a:t>Themen</a:t>
            </a:r>
            <a:endParaRPr lang="de-DE" sz="6000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601897"/>
              </p:ext>
            </p:extLst>
          </p:nvPr>
        </p:nvGraphicFramePr>
        <p:xfrm>
          <a:off x="1295636" y="1251525"/>
          <a:ext cx="6552728" cy="5425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52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de-DE" sz="1700" b="1" dirty="0">
                          <a:latin typeface="Trebuchet MS" pitchFamily="34" charset="0"/>
                        </a:rPr>
                        <a:t>Konzept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de-DE" sz="1700" b="1" dirty="0">
                          <a:latin typeface="Trebuchet MS" pitchFamily="34" charset="0"/>
                        </a:rPr>
                        <a:t> Das Team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de-DE" sz="1700" b="1" dirty="0">
                          <a:latin typeface="Trebuchet MS" pitchFamily="34" charset="0"/>
                        </a:rPr>
                        <a:t> Rhythmisierung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de-DE" sz="1700" b="1" dirty="0">
                          <a:latin typeface="Trebuchet MS" pitchFamily="34" charset="0"/>
                        </a:rPr>
                        <a:t> Mittagsband</a:t>
                      </a:r>
                    </a:p>
                    <a:p>
                      <a:pPr marL="457200" lvl="1" indent="0" algn="l">
                        <a:buFont typeface="Symbol" panose="05050102010706020507" pitchFamily="18" charset="2"/>
                        <a:buNone/>
                      </a:pPr>
                      <a:r>
                        <a:rPr lang="de-DE" sz="1600" b="1" dirty="0">
                          <a:latin typeface="Trebuchet MS" pitchFamily="34" charset="0"/>
                        </a:rPr>
                        <a:t>Mittagessen</a:t>
                      </a:r>
                    </a:p>
                    <a:p>
                      <a:pPr marL="457200" lvl="1" indent="0" algn="l">
                        <a:buFont typeface="Symbol" panose="05050102010706020507" pitchFamily="18" charset="2"/>
                        <a:buNone/>
                      </a:pPr>
                      <a:r>
                        <a:rPr lang="de-DE" sz="1600" b="1" dirty="0">
                          <a:latin typeface="Trebuchet MS" pitchFamily="34" charset="0"/>
                        </a:rPr>
                        <a:t>Lernzeiten/Förderungen</a:t>
                      </a:r>
                    </a:p>
                    <a:p>
                      <a:pPr marL="457200" lvl="1" indent="0" algn="l">
                        <a:buFont typeface="Symbol" panose="05050102010706020507" pitchFamily="18" charset="2"/>
                        <a:buNone/>
                      </a:pPr>
                      <a:r>
                        <a:rPr lang="de-DE" sz="1600" b="1" dirty="0">
                          <a:latin typeface="Trebuchet MS" pitchFamily="34" charset="0"/>
                        </a:rPr>
                        <a:t>Bewegungs- und ruhige Pause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de-DE" sz="1700" b="1" dirty="0">
                          <a:latin typeface="Trebuchet MS" pitchFamily="34" charset="0"/>
                        </a:rPr>
                        <a:t> Offene </a:t>
                      </a:r>
                      <a:r>
                        <a:rPr lang="de-DE" sz="1700" b="1" baseline="0" dirty="0">
                          <a:latin typeface="Trebuchet MS" pitchFamily="34" charset="0"/>
                        </a:rPr>
                        <a:t>Angebote</a:t>
                      </a:r>
                      <a:endParaRPr lang="de-DE" sz="1700" b="1" dirty="0"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700" b="1" dirty="0">
                          <a:latin typeface="Trebuchet MS" pitchFamily="34" charset="0"/>
                        </a:rPr>
                        <a:t>Vorschulkinder und Erstklässler*innen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2723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700" b="1" dirty="0">
                          <a:latin typeface="Trebuchet MS" pitchFamily="34" charset="0"/>
                        </a:rPr>
                        <a:t> Abholzeiten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de-DE" sz="1600" b="1" dirty="0">
                          <a:latin typeface="Trebuchet MS" pitchFamily="34" charset="0"/>
                        </a:rPr>
                        <a:t>Generelle und Tagesaktuelle Änderungen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700" b="1" dirty="0">
                          <a:latin typeface="Trebuchet MS" pitchFamily="34" charset="0"/>
                        </a:rPr>
                        <a:t> Früh- und Spätbetreuung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de-DE" sz="1700" b="1" dirty="0">
                          <a:latin typeface="Trebuchet MS" pitchFamily="34" charset="0"/>
                        </a:rPr>
                        <a:t> Ferien und Sockeltage</a:t>
                      </a:r>
                    </a:p>
                    <a:p>
                      <a:pPr marL="457200" lvl="1" indent="0" algn="l">
                        <a:buFont typeface="Arial" panose="020B0604020202020204" pitchFamily="34" charset="0"/>
                        <a:buNone/>
                      </a:pPr>
                      <a:r>
                        <a:rPr lang="de-DE" sz="1600" b="1" dirty="0">
                          <a:latin typeface="Trebuchet MS" pitchFamily="34" charset="0"/>
                        </a:rPr>
                        <a:t>Anmeldezeiträume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de-DE" sz="1700" b="1" dirty="0">
                          <a:latin typeface="Trebuchet MS" pitchFamily="34" charset="0"/>
                        </a:rPr>
                        <a:t> Anmeldung zum Ganztag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de-DE" sz="1700" b="1" dirty="0">
                          <a:latin typeface="Trebuchet MS" pitchFamily="34" charset="0"/>
                        </a:rPr>
                        <a:t> Gebühren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de-DE" sz="1700" b="1" dirty="0">
                          <a:latin typeface="Trebuchet MS" pitchFamily="34" charset="0"/>
                        </a:rPr>
                        <a:t> Verschiedenes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10" name="Picture 2" descr="C:\Users\Daggi\Desktop\NeuesLogo ohne Schrift_70x40c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8114" y="260648"/>
            <a:ext cx="1638382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de-DE" sz="6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rebuchet MS" pitchFamily="34" charset="0"/>
              </a:rPr>
              <a:t>Verschiedenes</a:t>
            </a:r>
            <a:endParaRPr lang="de-DE" sz="60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6024" y="1417638"/>
            <a:ext cx="8820472" cy="530120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de-DE" sz="2800" b="1" dirty="0">
                <a:solidFill>
                  <a:srgbClr val="006EC0"/>
                </a:solidFill>
                <a:latin typeface="Trebuchet MS" pitchFamily="34" charset="0"/>
              </a:rPr>
              <a:t>Selbstständigkeit</a:t>
            </a:r>
            <a:r>
              <a:rPr lang="de-DE" sz="2800" b="1" dirty="0">
                <a:solidFill>
                  <a:srgbClr val="0070C0"/>
                </a:solidFill>
                <a:latin typeface="Trebuchet MS" pitchFamily="34" charset="0"/>
              </a:rPr>
              <a:t> fördern</a:t>
            </a:r>
          </a:p>
          <a:p>
            <a:r>
              <a:rPr lang="de-DE" sz="2600" dirty="0">
                <a:latin typeface="Trebuchet MS" pitchFamily="34" charset="0"/>
              </a:rPr>
              <a:t>Begrüßen und Verabschieden Sie Ihr Kind vor dem Schultor </a:t>
            </a:r>
            <a:r>
              <a:rPr lang="de-DE" sz="1900" dirty="0">
                <a:latin typeface="Trebuchet MS" pitchFamily="34" charset="0"/>
              </a:rPr>
              <a:t>(Ausnahme: Früh- und Spätbetreuung). </a:t>
            </a:r>
            <a:endParaRPr lang="de-DE" sz="2600" dirty="0">
              <a:latin typeface="Trebuchet MS" pitchFamily="34" charset="0"/>
            </a:endParaRPr>
          </a:p>
          <a:p>
            <a:r>
              <a:rPr lang="de-DE" sz="2600" dirty="0">
                <a:latin typeface="Trebuchet MS" pitchFamily="34" charset="0"/>
              </a:rPr>
              <a:t>Unterstützen Sie Ihr Kind, sich alleine anzuziehen und auch den Ranzen oder Rucksack </a:t>
            </a:r>
            <a:r>
              <a:rPr lang="de-DE" sz="2600">
                <a:latin typeface="Trebuchet MS" pitchFamily="34" charset="0"/>
              </a:rPr>
              <a:t>selbst zu tragen</a:t>
            </a:r>
            <a:r>
              <a:rPr lang="de-DE" sz="2600" dirty="0">
                <a:latin typeface="Trebuchet MS" pitchFamily="34" charset="0"/>
              </a:rPr>
              <a:t>.</a:t>
            </a:r>
          </a:p>
          <a:p>
            <a:r>
              <a:rPr lang="de-DE" sz="2600" dirty="0">
                <a:latin typeface="Trebuchet MS" pitchFamily="34" charset="0"/>
              </a:rPr>
              <a:t>Das Kind meldet sich </a:t>
            </a:r>
            <a:r>
              <a:rPr lang="de-DE" sz="2600" u="sng" dirty="0">
                <a:latin typeface="Trebuchet MS" pitchFamily="34" charset="0"/>
              </a:rPr>
              <a:t>immer</a:t>
            </a:r>
            <a:r>
              <a:rPr lang="de-DE" sz="2600" dirty="0">
                <a:latin typeface="Trebuchet MS" pitchFamily="34" charset="0"/>
              </a:rPr>
              <a:t> persönlich ab, wenn es nach Hause geht!</a:t>
            </a:r>
          </a:p>
          <a:p>
            <a:endParaRPr lang="de-DE" sz="900" dirty="0">
              <a:latin typeface="Trebuchet MS" pitchFamily="34" charset="0"/>
            </a:endParaRPr>
          </a:p>
          <a:p>
            <a:pPr>
              <a:buNone/>
            </a:pPr>
            <a:r>
              <a:rPr lang="de-DE" sz="2800" b="1" dirty="0">
                <a:solidFill>
                  <a:srgbClr val="006EC0"/>
                </a:solidFill>
                <a:latin typeface="Trebuchet MS" pitchFamily="34" charset="0"/>
              </a:rPr>
              <a:t>Gesprächsbedarf</a:t>
            </a:r>
          </a:p>
          <a:p>
            <a:r>
              <a:rPr lang="de-DE" sz="2600" dirty="0">
                <a:latin typeface="Trebuchet MS" pitchFamily="34" charset="0"/>
              </a:rPr>
              <a:t>Bitte sprechen Sie einen Termin mit uns ab.</a:t>
            </a:r>
          </a:p>
          <a:p>
            <a:endParaRPr lang="de-DE" sz="900" dirty="0">
              <a:latin typeface="Trebuchet MS" pitchFamily="34" charset="0"/>
            </a:endParaRPr>
          </a:p>
          <a:p>
            <a:pPr>
              <a:buNone/>
            </a:pPr>
            <a:r>
              <a:rPr lang="de-DE" sz="2800" b="1" i="1" dirty="0">
                <a:solidFill>
                  <a:srgbClr val="0070C0"/>
                </a:solidFill>
              </a:rPr>
              <a:t>„</a:t>
            </a:r>
            <a:r>
              <a:rPr lang="de-DE" sz="2800" b="1" i="1" dirty="0">
                <a:solidFill>
                  <a:srgbClr val="0070C0"/>
                </a:solidFill>
                <a:latin typeface="Trebuchet MS" pitchFamily="34" charset="0"/>
              </a:rPr>
              <a:t>Meine </a:t>
            </a:r>
            <a:r>
              <a:rPr lang="de-DE" sz="2800" b="1" i="1" dirty="0">
                <a:solidFill>
                  <a:srgbClr val="006EC0"/>
                </a:solidFill>
                <a:latin typeface="Trebuchet MS" pitchFamily="34" charset="0"/>
              </a:rPr>
              <a:t>Schuhe</a:t>
            </a:r>
            <a:r>
              <a:rPr lang="de-DE" sz="2800" b="1" i="1" dirty="0">
                <a:solidFill>
                  <a:srgbClr val="0070C0"/>
                </a:solidFill>
                <a:latin typeface="Trebuchet MS" pitchFamily="34" charset="0"/>
              </a:rPr>
              <a:t> sind verschwunden…“</a:t>
            </a:r>
          </a:p>
          <a:p>
            <a:r>
              <a:rPr lang="de-DE" sz="2600" dirty="0">
                <a:latin typeface="Trebuchet MS" pitchFamily="34" charset="0"/>
              </a:rPr>
              <a:t>Bitte beschriften Sie Kleidungsstücke und Schuhe mit dem Namen Ihres Kindes.</a:t>
            </a:r>
          </a:p>
          <a:p>
            <a:endParaRPr lang="de-DE" sz="900" dirty="0">
              <a:latin typeface="Trebuchet MS" pitchFamily="34" charset="0"/>
            </a:endParaRPr>
          </a:p>
          <a:p>
            <a:pPr>
              <a:buNone/>
            </a:pPr>
            <a:r>
              <a:rPr lang="de-DE" sz="2800" b="1" dirty="0">
                <a:solidFill>
                  <a:srgbClr val="006EC0"/>
                </a:solidFill>
                <a:latin typeface="Trebuchet MS" pitchFamily="34" charset="0"/>
              </a:rPr>
              <a:t>Erreichbarkeit</a:t>
            </a:r>
            <a:r>
              <a:rPr lang="de-DE" sz="2800" b="1" dirty="0">
                <a:solidFill>
                  <a:srgbClr val="0070C0"/>
                </a:solidFill>
                <a:latin typeface="Trebuchet MS" pitchFamily="34" charset="0"/>
              </a:rPr>
              <a:t> - </a:t>
            </a:r>
            <a:r>
              <a:rPr lang="de-DE" sz="2600" dirty="0">
                <a:solidFill>
                  <a:srgbClr val="006EC0"/>
                </a:solidFill>
                <a:latin typeface="Trebuchet MS" pitchFamily="34" charset="0"/>
              </a:rPr>
              <a:t>Früh- und Spätbetreuung, Kernzeit, Ferien und Notbetreuung</a:t>
            </a:r>
            <a:endParaRPr lang="de-DE" sz="2800" dirty="0">
              <a:solidFill>
                <a:srgbClr val="006EC0"/>
              </a:solidFill>
              <a:latin typeface="Trebuchet MS" pitchFamily="34" charset="0"/>
            </a:endParaRPr>
          </a:p>
          <a:p>
            <a:r>
              <a:rPr lang="de-DE" sz="2600" i="0" dirty="0">
                <a:effectLst/>
                <a:latin typeface="Trebuchet MS" panose="020B0603020202020204" pitchFamily="34" charset="0"/>
              </a:rPr>
              <a:t>Diensthandy: 0157 - 35 37 84 45</a:t>
            </a:r>
          </a:p>
          <a:p>
            <a:pPr marL="0" indent="0">
              <a:buNone/>
            </a:pPr>
            <a:r>
              <a:rPr lang="de-DE" sz="2800" b="1" dirty="0">
                <a:solidFill>
                  <a:srgbClr val="006EC0"/>
                </a:solidFill>
                <a:latin typeface="Trebuchet MS" pitchFamily="34" charset="0"/>
              </a:rPr>
              <a:t>Erreichbarkeit</a:t>
            </a:r>
            <a:r>
              <a:rPr lang="de-DE" sz="2800" b="1" dirty="0">
                <a:solidFill>
                  <a:srgbClr val="0070C0"/>
                </a:solidFill>
                <a:latin typeface="Trebuchet MS" pitchFamily="34" charset="0"/>
              </a:rPr>
              <a:t> – Ihre Kontaktdaten</a:t>
            </a:r>
            <a:endParaRPr lang="de-DE" sz="2800" dirty="0">
              <a:solidFill>
                <a:srgbClr val="006EC0"/>
              </a:solidFill>
              <a:latin typeface="Trebuchet MS" pitchFamily="34" charset="0"/>
            </a:endParaRPr>
          </a:p>
          <a:p>
            <a:r>
              <a:rPr lang="de-DE" sz="2600" i="0" dirty="0">
                <a:effectLst/>
                <a:latin typeface="Trebuchet MS" panose="020B0603020202020204" pitchFamily="34" charset="0"/>
              </a:rPr>
              <a:t>Änderungen der </a:t>
            </a:r>
            <a:r>
              <a:rPr lang="de-DE" sz="2600" dirty="0">
                <a:latin typeface="Trebuchet MS" panose="020B0603020202020204" pitchFamily="34" charset="0"/>
              </a:rPr>
              <a:t>Kontaktdaten: Weiterleitung an die Klassenleitung </a:t>
            </a:r>
            <a:r>
              <a:rPr lang="de-DE" sz="2600" u="sng" dirty="0">
                <a:latin typeface="Trebuchet MS" panose="020B0603020202020204" pitchFamily="34" charset="0"/>
              </a:rPr>
              <a:t>und</a:t>
            </a:r>
            <a:r>
              <a:rPr lang="de-DE" sz="2600" dirty="0">
                <a:latin typeface="Trebuchet MS" panose="020B0603020202020204" pitchFamily="34" charset="0"/>
              </a:rPr>
              <a:t> an das Schulbüro</a:t>
            </a:r>
          </a:p>
          <a:p>
            <a:r>
              <a:rPr lang="de-DE" sz="2600" dirty="0">
                <a:latin typeface="Trebuchet MS" panose="020B0603020202020204" pitchFamily="34" charset="0"/>
              </a:rPr>
              <a:t>Kontaktdaten im Schnuckenplaner immer aktualisieren</a:t>
            </a:r>
          </a:p>
          <a:p>
            <a:endParaRPr lang="de-DE" sz="900" dirty="0">
              <a:latin typeface="Trebuchet MS" pitchFamily="34" charset="0"/>
            </a:endParaRPr>
          </a:p>
          <a:p>
            <a:pPr>
              <a:buNone/>
            </a:pPr>
            <a:r>
              <a:rPr lang="de-DE" sz="2900" b="1" dirty="0">
                <a:solidFill>
                  <a:srgbClr val="006EC0"/>
                </a:solidFill>
                <a:latin typeface="Trebuchet MS" pitchFamily="34" charset="0"/>
              </a:rPr>
              <a:t>Mitwirken der Eltern – Wir freuen uns!</a:t>
            </a:r>
          </a:p>
          <a:p>
            <a:r>
              <a:rPr lang="de-DE" sz="2600" dirty="0">
                <a:latin typeface="Trebuchet MS" pitchFamily="34" charset="0"/>
              </a:rPr>
              <a:t>Elternrat, Ganztagsausschuss, Schulverein…</a:t>
            </a:r>
          </a:p>
          <a:p>
            <a:r>
              <a:rPr lang="de-DE" sz="2600" dirty="0">
                <a:latin typeface="Trebuchet MS" pitchFamily="34" charset="0"/>
              </a:rPr>
              <a:t>Ideen, konstruktive Kritik, Wünsche…</a:t>
            </a:r>
            <a:endParaRPr lang="de-DE" sz="600" dirty="0">
              <a:latin typeface="Trebuchet MS" pitchFamily="34" charset="0"/>
            </a:endParaRPr>
          </a:p>
          <a:p>
            <a:endParaRPr lang="de-DE" sz="900" dirty="0">
              <a:latin typeface="Trebuchet MS" pitchFamily="34" charset="0"/>
            </a:endParaRPr>
          </a:p>
          <a:p>
            <a:pPr marL="0" indent="0">
              <a:buNone/>
            </a:pPr>
            <a:r>
              <a:rPr lang="de-DE" sz="2900" b="1" dirty="0">
                <a:solidFill>
                  <a:srgbClr val="006EC0"/>
                </a:solidFill>
                <a:latin typeface="Trebuchet MS" pitchFamily="34" charset="0"/>
              </a:rPr>
              <a:t>Weitere offene Fragen?</a:t>
            </a:r>
          </a:p>
          <a:p>
            <a:r>
              <a:rPr lang="de-DE" sz="2600" dirty="0">
                <a:latin typeface="Trebuchet MS" pitchFamily="34" charset="0"/>
              </a:rPr>
              <a:t>Homepage: </a:t>
            </a:r>
            <a:r>
              <a:rPr lang="de-DE" sz="2600" i="1" dirty="0">
                <a:latin typeface="Trebuchet MS" pitchFamily="34" charset="0"/>
              </a:rPr>
              <a:t>Häufig gestellte Fragen</a:t>
            </a:r>
          </a:p>
        </p:txBody>
      </p:sp>
      <p:pic>
        <p:nvPicPr>
          <p:cNvPr id="5" name="Picture 2" descr="C:\Users\Daggi\Desktop\NeuesLogo ohne Schrift_70x40c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8114" y="260648"/>
            <a:ext cx="1638382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470025"/>
          </a:xfrm>
        </p:spPr>
        <p:txBody>
          <a:bodyPr>
            <a:noAutofit/>
          </a:bodyPr>
          <a:lstStyle/>
          <a:p>
            <a:r>
              <a:rPr lang="de-DE" sz="4000" b="1" dirty="0">
                <a:latin typeface="Trebuchet MS" pitchFamily="34" charset="0"/>
              </a:rPr>
              <a:t>Schule Schnuckendrift</a:t>
            </a:r>
            <a:br>
              <a:rPr lang="de-DE" sz="4000" b="1" dirty="0">
                <a:latin typeface="Trebuchet MS" pitchFamily="34" charset="0"/>
              </a:rPr>
            </a:br>
            <a:r>
              <a:rPr lang="de-DE" sz="2800" b="1" dirty="0">
                <a:latin typeface="Trebuchet MS" pitchFamily="34" charset="0"/>
              </a:rPr>
              <a:t>Offene GTS</a:t>
            </a:r>
          </a:p>
        </p:txBody>
      </p:sp>
      <p:pic>
        <p:nvPicPr>
          <p:cNvPr id="6" name="Picture 2" descr="C:\Users\Daggi\Desktop\NeuesLogo ohne Schrift_70x40c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8114" y="260648"/>
            <a:ext cx="1638382" cy="936104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788023" y="4581128"/>
            <a:ext cx="4032448" cy="198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de-D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Links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www.foodforkids.de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www.hamburg.de/infos-fuer-eltern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www.hamburg.de/ganztagsschule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www.hamburg.de/gebuehrenrechner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835696" y="1808820"/>
            <a:ext cx="5472608" cy="216024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r>
              <a:rPr kumimoji="0" lang="de-DE" sz="20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Schnuckendrift 21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r>
              <a:rPr kumimoji="0" lang="de-DE" sz="20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21149 Hamburg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r>
              <a:rPr kumimoji="0" lang="de-DE" sz="20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Telefon: 040/ 42 89 616 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r>
              <a:rPr kumimoji="0" lang="fr-FR" sz="20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Mail: Schule-Schnuckendrift@bsb.hamburg.de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r>
              <a:rPr kumimoji="0" lang="de-DE" sz="20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Homepage: www.schule-schnuckendrift.de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95536" y="4581128"/>
            <a:ext cx="4176464" cy="198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de-D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Ansprechpartner</a:t>
            </a:r>
            <a:r>
              <a:rPr kumimoji="0" lang="de-DE" sz="14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 Ganztag</a:t>
            </a:r>
            <a:endParaRPr kumimoji="0" lang="de-DE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kumimoji="0" lang="de-D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Frau Carlsen, Frau Can - Sekretärinnen Ganztag 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lang="de-DE" sz="1400" dirty="0">
                <a:latin typeface="Trebuchet MS" pitchFamily="34" charset="0"/>
                <a:cs typeface="Arial" pitchFamily="34" charset="0"/>
              </a:rPr>
              <a:t>Telefon:  040 - 42 89 616 18 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endParaRPr lang="de-DE" sz="800" dirty="0">
              <a:latin typeface="Trebuchet MS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400"/>
              </a:spcAft>
            </a:pPr>
            <a:r>
              <a:rPr kumimoji="0" lang="de-D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Frau Lohmann</a:t>
            </a:r>
            <a:r>
              <a:rPr lang="de-DE" sz="1400" dirty="0">
                <a:latin typeface="Trebuchet MS" pitchFamily="34" charset="0"/>
                <a:cs typeface="Arial" pitchFamily="34" charset="0"/>
              </a:rPr>
              <a:t> </a:t>
            </a:r>
            <a:r>
              <a:rPr kumimoji="0" lang="de-D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– Ganztagskoordination </a:t>
            </a:r>
            <a:endParaRPr lang="de-DE" sz="900" dirty="0">
              <a:latin typeface="Trebuchet MS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400"/>
              </a:spcAft>
            </a:pPr>
            <a:r>
              <a:rPr lang="de-DE" sz="1400" dirty="0">
                <a:latin typeface="Trebuchet MS" pitchFamily="34" charset="0"/>
                <a:cs typeface="Arial" pitchFamily="34" charset="0"/>
              </a:rPr>
              <a:t>Telefon:  0157 – 35 37 84 45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29F6794-9D77-55E7-C9DC-11091B0203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5301208"/>
            <a:ext cx="946865" cy="93610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de-DE" sz="6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rebuchet MS" pitchFamily="34" charset="0"/>
              </a:rPr>
              <a:t>Konzept</a:t>
            </a:r>
            <a:endParaRPr lang="de-DE" sz="6000" b="1" dirty="0">
              <a:solidFill>
                <a:srgbClr val="0070C0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439652" y="1700808"/>
            <a:ext cx="6264696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>
                <a:solidFill>
                  <a:schemeClr val="tx1"/>
                </a:solidFill>
                <a:latin typeface="Trebuchet MS" pitchFamily="34" charset="0"/>
              </a:rPr>
              <a:t>Jedes Kind ist individuell</a:t>
            </a:r>
          </a:p>
        </p:txBody>
      </p:sp>
      <p:sp>
        <p:nvSpPr>
          <p:cNvPr id="12" name="Rechteck 11"/>
          <p:cNvSpPr/>
          <p:nvPr/>
        </p:nvSpPr>
        <p:spPr>
          <a:xfrm>
            <a:off x="755576" y="2636912"/>
            <a:ext cx="2340000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  <a:latin typeface="Trebuchet MS" pitchFamily="34" charset="0"/>
              </a:rPr>
              <a:t>Abdeckung der Grundbedürfnisse</a:t>
            </a:r>
          </a:p>
        </p:txBody>
      </p:sp>
      <p:sp>
        <p:nvSpPr>
          <p:cNvPr id="13" name="Rechteck 12"/>
          <p:cNvSpPr/>
          <p:nvPr/>
        </p:nvSpPr>
        <p:spPr>
          <a:xfrm>
            <a:off x="323528" y="5517232"/>
            <a:ext cx="8496944" cy="648072"/>
          </a:xfrm>
          <a:prstGeom prst="rect">
            <a:avLst/>
          </a:prstGeom>
          <a:solidFill>
            <a:srgbClr val="80A4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000" b="1" dirty="0">
                <a:solidFill>
                  <a:schemeClr val="tx1"/>
                </a:solidFill>
                <a:latin typeface="Trebuchet MS" pitchFamily="34" charset="0"/>
              </a:rPr>
              <a:t>Schule als gemeinsamer Lebens- und Lernort </a:t>
            </a:r>
          </a:p>
        </p:txBody>
      </p:sp>
      <p:sp>
        <p:nvSpPr>
          <p:cNvPr id="14" name="Rechteck 13"/>
          <p:cNvSpPr/>
          <p:nvPr/>
        </p:nvSpPr>
        <p:spPr>
          <a:xfrm>
            <a:off x="323528" y="4077072"/>
            <a:ext cx="1980000" cy="1224136"/>
          </a:xfrm>
          <a:prstGeom prst="rect">
            <a:avLst/>
          </a:prstGeom>
          <a:solidFill>
            <a:srgbClr val="80A4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  <a:latin typeface="Trebuchet MS" pitchFamily="34" charset="0"/>
              </a:rPr>
              <a:t>Verlässliche Strukturen</a:t>
            </a:r>
          </a:p>
        </p:txBody>
      </p:sp>
      <p:sp>
        <p:nvSpPr>
          <p:cNvPr id="15" name="Rechteck 14"/>
          <p:cNvSpPr/>
          <p:nvPr/>
        </p:nvSpPr>
        <p:spPr>
          <a:xfrm>
            <a:off x="3402000" y="2636912"/>
            <a:ext cx="2340000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  <a:latin typeface="Trebuchet MS" pitchFamily="34" charset="0"/>
              </a:rPr>
              <a:t>Fördern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Trebuchet MS" pitchFamily="34" charset="0"/>
              </a:rPr>
              <a:t>nicht überfordern</a:t>
            </a:r>
          </a:p>
        </p:txBody>
      </p:sp>
      <p:sp>
        <p:nvSpPr>
          <p:cNvPr id="16" name="Rechteck 15"/>
          <p:cNvSpPr/>
          <p:nvPr/>
        </p:nvSpPr>
        <p:spPr>
          <a:xfrm>
            <a:off x="6012160" y="2636912"/>
            <a:ext cx="2340000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  <a:latin typeface="Trebuchet MS" pitchFamily="34" charset="0"/>
              </a:rPr>
              <a:t>Wahrnehmung und Stärkung der Persönlichkeit </a:t>
            </a:r>
          </a:p>
        </p:txBody>
      </p:sp>
      <p:sp>
        <p:nvSpPr>
          <p:cNvPr id="17" name="Rechteck 16"/>
          <p:cNvSpPr/>
          <p:nvPr/>
        </p:nvSpPr>
        <p:spPr>
          <a:xfrm>
            <a:off x="2483768" y="4077072"/>
            <a:ext cx="1980000" cy="1224136"/>
          </a:xfrm>
          <a:prstGeom prst="rect">
            <a:avLst/>
          </a:prstGeom>
          <a:solidFill>
            <a:srgbClr val="80A4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  <a:latin typeface="Trebuchet MS" pitchFamily="34" charset="0"/>
              </a:rPr>
              <a:t>Respekt 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Trebuchet MS" pitchFamily="34" charset="0"/>
              </a:rPr>
              <a:t>und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Trebuchet MS" pitchFamily="34" charset="0"/>
              </a:rPr>
              <a:t> Toleranz</a:t>
            </a:r>
          </a:p>
        </p:txBody>
      </p:sp>
      <p:sp>
        <p:nvSpPr>
          <p:cNvPr id="18" name="Rechteck 17"/>
          <p:cNvSpPr/>
          <p:nvPr/>
        </p:nvSpPr>
        <p:spPr>
          <a:xfrm>
            <a:off x="4644008" y="4077072"/>
            <a:ext cx="1980000" cy="1224136"/>
          </a:xfrm>
          <a:prstGeom prst="rect">
            <a:avLst/>
          </a:prstGeom>
          <a:solidFill>
            <a:srgbClr val="80A4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Trebuchet MS" pitchFamily="34" charset="0"/>
              </a:rPr>
              <a:t>Orientierung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latin typeface="Trebuchet MS" pitchFamily="34" charset="0"/>
              </a:rPr>
              <a:t>am </a:t>
            </a:r>
            <a:r>
              <a:rPr lang="de-DE" sz="1600" b="1" dirty="0">
                <a:solidFill>
                  <a:schemeClr val="tx1"/>
                </a:solidFill>
                <a:latin typeface="Trebuchet MS" pitchFamily="34" charset="0"/>
              </a:rPr>
              <a:t>Entwicklungsstand</a:t>
            </a:r>
          </a:p>
        </p:txBody>
      </p:sp>
      <p:sp>
        <p:nvSpPr>
          <p:cNvPr id="20" name="Rechteck 19"/>
          <p:cNvSpPr/>
          <p:nvPr/>
        </p:nvSpPr>
        <p:spPr>
          <a:xfrm>
            <a:off x="6804448" y="4077072"/>
            <a:ext cx="2016000" cy="1224136"/>
          </a:xfrm>
          <a:prstGeom prst="rect">
            <a:avLst/>
          </a:prstGeom>
          <a:solidFill>
            <a:srgbClr val="80A4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Trebuchet MS" pitchFamily="34" charset="0"/>
              </a:rPr>
              <a:t>Selbstständigkeit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latin typeface="Trebuchet MS" pitchFamily="34" charset="0"/>
              </a:rPr>
              <a:t>unterstützen</a:t>
            </a:r>
          </a:p>
        </p:txBody>
      </p:sp>
      <p:pic>
        <p:nvPicPr>
          <p:cNvPr id="21" name="Picture 2" descr="C:\Users\Daggi\Desktop\NeuesLogo ohne Schrift_70x40c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8114" y="260648"/>
            <a:ext cx="1638382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feil nach unten 27"/>
          <p:cNvSpPr/>
          <p:nvPr/>
        </p:nvSpPr>
        <p:spPr>
          <a:xfrm rot="2700000" flipH="1" flipV="1">
            <a:off x="6834825" y="3423572"/>
            <a:ext cx="288032" cy="1224136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Pfeil nach unten 26"/>
          <p:cNvSpPr/>
          <p:nvPr/>
        </p:nvSpPr>
        <p:spPr>
          <a:xfrm rot="18900000" flipV="1">
            <a:off x="2010288" y="3423572"/>
            <a:ext cx="288032" cy="1224136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Pfeil nach unten 25"/>
          <p:cNvSpPr/>
          <p:nvPr/>
        </p:nvSpPr>
        <p:spPr>
          <a:xfrm>
            <a:off x="2411760" y="4365104"/>
            <a:ext cx="288032" cy="1224136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Pfeil nach unten 24"/>
          <p:cNvSpPr/>
          <p:nvPr/>
        </p:nvSpPr>
        <p:spPr>
          <a:xfrm>
            <a:off x="6372200" y="4365104"/>
            <a:ext cx="288032" cy="1224136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Pfeil nach unten 21"/>
          <p:cNvSpPr/>
          <p:nvPr/>
        </p:nvSpPr>
        <p:spPr>
          <a:xfrm flipV="1">
            <a:off x="4355976" y="2780928"/>
            <a:ext cx="288032" cy="1224136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de-DE" sz="6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rebuchet MS" pitchFamily="34" charset="0"/>
              </a:rPr>
              <a:t>Das Team</a:t>
            </a:r>
            <a:endParaRPr lang="de-DE" sz="6000" b="1" dirty="0">
              <a:solidFill>
                <a:srgbClr val="0070C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979712" y="3861048"/>
            <a:ext cx="5184576" cy="1323439"/>
          </a:xfrm>
          <a:prstGeom prst="rect">
            <a:avLst/>
          </a:prstGeom>
          <a:solidFill>
            <a:srgbClr val="00B0F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>
                <a:latin typeface="Trebuchet MS" pitchFamily="34" charset="0"/>
              </a:rPr>
              <a:t>Multiprofessionelles</a:t>
            </a:r>
          </a:p>
          <a:p>
            <a:pPr algn="ctr"/>
            <a:r>
              <a:rPr lang="de-DE" sz="4000" b="1" dirty="0">
                <a:latin typeface="Trebuchet MS" pitchFamily="34" charset="0"/>
              </a:rPr>
              <a:t> Team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334974" y="2924944"/>
            <a:ext cx="2364818" cy="584377"/>
          </a:xfrm>
          <a:prstGeom prst="rect">
            <a:avLst/>
          </a:prstGeom>
          <a:solidFill>
            <a:srgbClr val="FF000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latin typeface="Trebuchet MS" pitchFamily="34" charset="0"/>
              </a:rPr>
              <a:t>Lehrkräfte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3131840" y="1631702"/>
            <a:ext cx="2880320" cy="1077218"/>
          </a:xfrm>
          <a:prstGeom prst="rect">
            <a:avLst/>
          </a:prstGeom>
          <a:solidFill>
            <a:srgbClr val="FFFF0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latin typeface="Trebuchet MS" pitchFamily="34" charset="0"/>
              </a:rPr>
              <a:t>Pädagogische Fachkräfte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887169" y="2924944"/>
            <a:ext cx="2933303" cy="584775"/>
          </a:xfrm>
          <a:prstGeom prst="rect">
            <a:avLst/>
          </a:prstGeom>
          <a:solidFill>
            <a:srgbClr val="FFC00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latin typeface="Trebuchet MS" pitchFamily="34" charset="0"/>
              </a:rPr>
              <a:t>Honorarkräfte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251520" y="5661248"/>
            <a:ext cx="4320480" cy="553998"/>
          </a:xfrm>
          <a:prstGeom prst="rect">
            <a:avLst/>
          </a:prstGeom>
          <a:solidFill>
            <a:srgbClr val="9AF927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000" b="1" dirty="0">
                <a:latin typeface="Trebuchet MS" pitchFamily="34" charset="0"/>
              </a:rPr>
              <a:t>Ganztagssekretärinnen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4752528" y="5661248"/>
            <a:ext cx="4139952" cy="5539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000" b="1" dirty="0">
                <a:latin typeface="Trebuchet MS" pitchFamily="34" charset="0"/>
              </a:rPr>
              <a:t>Ganztagskoordination</a:t>
            </a:r>
          </a:p>
        </p:txBody>
      </p:sp>
      <p:pic>
        <p:nvPicPr>
          <p:cNvPr id="30" name="Picture 2" descr="C:\Users\Daggi\Desktop\NeuesLogo ohne Schrift_70x40c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8114" y="260648"/>
            <a:ext cx="1638382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0832" y="332656"/>
            <a:ext cx="8229600" cy="1143000"/>
          </a:xfrm>
        </p:spPr>
        <p:txBody>
          <a:bodyPr>
            <a:normAutofit/>
          </a:bodyPr>
          <a:lstStyle/>
          <a:p>
            <a:r>
              <a:rPr lang="de-DE" sz="6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rebuchet MS" pitchFamily="34" charset="0"/>
              </a:rPr>
              <a:t>Rhythmisierung</a:t>
            </a:r>
            <a:endParaRPr lang="de-DE" sz="6000" b="1" dirty="0">
              <a:solidFill>
                <a:srgbClr val="0070C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83568" y="1268761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Trebuchet MS" pitchFamily="34" charset="0"/>
              </a:rPr>
              <a:t>  </a:t>
            </a:r>
          </a:p>
          <a:p>
            <a:r>
              <a:rPr lang="de-DE" sz="2400" dirty="0">
                <a:latin typeface="Trebuchet MS" pitchFamily="34" charset="0"/>
              </a:rPr>
              <a:t>  </a:t>
            </a:r>
            <a:endParaRPr lang="de-DE" b="1" dirty="0">
              <a:latin typeface="Trebuchet MS" pitchFamily="34" charset="0"/>
            </a:endParaRPr>
          </a:p>
          <a:p>
            <a:endParaRPr lang="de-DE" sz="2400" dirty="0">
              <a:latin typeface="Trebuchet MS" pitchFamily="34" charset="0"/>
            </a:endParaRPr>
          </a:p>
          <a:p>
            <a:r>
              <a:rPr lang="de-DE" sz="2400" b="1" dirty="0">
                <a:latin typeface="Trebuchet MS" pitchFamily="34" charset="0"/>
              </a:rPr>
              <a:t> </a:t>
            </a:r>
          </a:p>
        </p:txBody>
      </p:sp>
      <p:pic>
        <p:nvPicPr>
          <p:cNvPr id="10" name="Picture 2" descr="C:\Users\Daggi\Desktop\NeuesLogo ohne Schrift_70x40c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41386" y="260649"/>
            <a:ext cx="1638382" cy="936104"/>
          </a:xfrm>
          <a:prstGeom prst="rect">
            <a:avLst/>
          </a:prstGeom>
          <a:noFill/>
        </p:spPr>
      </p:pic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0F05ABF8-E045-4FE4-9B11-535C26D76C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986451"/>
              </p:ext>
            </p:extLst>
          </p:nvPr>
        </p:nvGraphicFramePr>
        <p:xfrm>
          <a:off x="251520" y="1700808"/>
          <a:ext cx="8640960" cy="4788000"/>
        </p:xfrm>
        <a:graphic>
          <a:graphicData uri="http://schemas.openxmlformats.org/drawingml/2006/table">
            <a:tbl>
              <a:tblPr firstRow="1" bandRow="1">
                <a:effectLst/>
                <a:tableStyleId>{22838BEF-8BB2-4498-84A7-C5851F593DF1}</a:tableStyleId>
              </a:tblPr>
              <a:tblGrid>
                <a:gridCol w="2957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4000">
                <a:tc>
                  <a:txBody>
                    <a:bodyPr/>
                    <a:lstStyle/>
                    <a:p>
                      <a:pPr algn="l"/>
                      <a:r>
                        <a:rPr lang="de-DE" sz="2400" b="0" dirty="0">
                          <a:latin typeface="Trebuchet MS" pitchFamily="34" charset="0"/>
                        </a:rPr>
                        <a:t>06:00</a:t>
                      </a:r>
                      <a:r>
                        <a:rPr lang="de-DE" sz="2400" b="0" baseline="0" dirty="0">
                          <a:latin typeface="Trebuchet MS" pitchFamily="34" charset="0"/>
                        </a:rPr>
                        <a:t> - 08:00 Uhr</a:t>
                      </a:r>
                      <a:endParaRPr lang="de-DE" sz="2400" b="0" dirty="0">
                        <a:latin typeface="Trebuchet MS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BD0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400" b="0" dirty="0">
                          <a:latin typeface="Trebuchet MS" pitchFamily="34" charset="0"/>
                        </a:rPr>
                        <a:t>Frühbetreuung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BD0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l"/>
                      <a:r>
                        <a:rPr lang="de-DE" sz="2400" b="0" dirty="0">
                          <a:latin typeface="Trebuchet MS" pitchFamily="34" charset="0"/>
                        </a:rPr>
                        <a:t>08:00 - 13:00 Uhr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400" b="0" dirty="0">
                          <a:latin typeface="Trebuchet MS" pitchFamily="34" charset="0"/>
                        </a:rPr>
                        <a:t>Regulärer</a:t>
                      </a:r>
                      <a:r>
                        <a:rPr lang="de-DE" sz="2400" b="0" baseline="0" dirty="0">
                          <a:latin typeface="Trebuchet MS" pitchFamily="34" charset="0"/>
                        </a:rPr>
                        <a:t> Unterricht</a:t>
                      </a:r>
                      <a:endParaRPr lang="de-DE" sz="2400" b="0" dirty="0">
                        <a:latin typeface="Trebuchet MS" pitchFamily="34" charset="0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l"/>
                      <a:r>
                        <a:rPr lang="de-DE" sz="2400" b="0" dirty="0">
                          <a:latin typeface="Trebuchet MS" pitchFamily="34" charset="0"/>
                        </a:rPr>
                        <a:t>ab 13:00 Uhr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BD0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400" b="0" dirty="0">
                          <a:latin typeface="Trebuchet MS" pitchFamily="34" charset="0"/>
                        </a:rPr>
                        <a:t>Begrüßung in den Stammgruppen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BD0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l"/>
                      <a:r>
                        <a:rPr lang="de-DE" sz="2400" b="0" dirty="0">
                          <a:latin typeface="Trebuchet MS" pitchFamily="34" charset="0"/>
                        </a:rPr>
                        <a:t>13:00 - 14:30 Uhr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400" b="0" dirty="0">
                          <a:latin typeface="Trebuchet MS" pitchFamily="34" charset="0"/>
                        </a:rPr>
                        <a:t>Mittagsband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l"/>
                      <a:r>
                        <a:rPr lang="de-DE" sz="2400" b="0" dirty="0">
                          <a:latin typeface="Trebuchet MS" pitchFamily="34" charset="0"/>
                        </a:rPr>
                        <a:t>14:30 - 15:45 Uhr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BD0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400" b="0" dirty="0">
                          <a:latin typeface="Trebuchet MS" pitchFamily="34" charset="0"/>
                        </a:rPr>
                        <a:t>Offene Angebote, Freispiel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BD0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l"/>
                      <a:r>
                        <a:rPr lang="de-DE" sz="2400" b="0" dirty="0">
                          <a:latin typeface="Trebuchet MS" pitchFamily="34" charset="0"/>
                        </a:rPr>
                        <a:t>15:45 – 16:00 Uhr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0" dirty="0">
                          <a:latin typeface="Trebuchet MS" pitchFamily="34" charset="0"/>
                        </a:rPr>
                        <a:t>Verabschiedung in den Stammgruppen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l"/>
                      <a:r>
                        <a:rPr lang="de-DE" sz="2400" b="0" dirty="0">
                          <a:latin typeface="Trebuchet MS" pitchFamily="34" charset="0"/>
                        </a:rPr>
                        <a:t>16:00 – 18:00 Uhr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D0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400" b="0" dirty="0">
                          <a:latin typeface="Trebuchet MS" pitchFamily="34" charset="0"/>
                        </a:rPr>
                        <a:t>Spätbetreuung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D0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896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B77AEE-2BCA-F3B5-CBD9-C9B0DA4366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47A27B-9028-D625-39D8-4D05464FC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6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rebuchet MS" pitchFamily="34" charset="0"/>
              </a:rPr>
              <a:t>Mittagsband</a:t>
            </a:r>
            <a:endParaRPr lang="de-DE" sz="60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pic>
        <p:nvPicPr>
          <p:cNvPr id="5" name="Picture 2" descr="C:\Users\Daggi\Desktop\NeuesLogo ohne Schrift_70x40cm.jpg">
            <a:extLst>
              <a:ext uri="{FF2B5EF4-FFF2-40B4-BE49-F238E27FC236}">
                <a16:creationId xmlns:a16="http://schemas.microsoft.com/office/drawing/2014/main" id="{5E8D97EB-2918-C0B6-AEC2-AC22DC95E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8114" y="260648"/>
            <a:ext cx="1638382" cy="936104"/>
          </a:xfrm>
          <a:prstGeom prst="rect">
            <a:avLst/>
          </a:prstGeom>
          <a:noFill/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0BFC6328-FBC1-7269-CAF8-2766EBFEF22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655" t="5563" r="2377" b="3314"/>
          <a:stretch/>
        </p:blipFill>
        <p:spPr>
          <a:xfrm>
            <a:off x="395536" y="1484784"/>
            <a:ext cx="8352928" cy="396044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9C881C62-70D1-E801-652D-5153151A1FBE}"/>
              </a:ext>
            </a:extLst>
          </p:cNvPr>
          <p:cNvSpPr txBox="1">
            <a:spLocks/>
          </p:cNvSpPr>
          <p:nvPr/>
        </p:nvSpPr>
        <p:spPr>
          <a:xfrm>
            <a:off x="128777" y="5085184"/>
            <a:ext cx="8886446" cy="136815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900" dirty="0">
              <a:latin typeface="Trebuchet MS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de-DE" sz="2100" b="1" dirty="0">
              <a:solidFill>
                <a:srgbClr val="0070C0"/>
              </a:solidFill>
              <a:latin typeface="Trebuchet MS" pitchFamily="34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de-DE" sz="2000" b="1" dirty="0">
                <a:solidFill>
                  <a:srgbClr val="0070C0"/>
                </a:solidFill>
                <a:latin typeface="Trebuchet MS" pitchFamily="34" charset="0"/>
              </a:rPr>
              <a:t>Kinder entscheiden selbstständig, wann sie zum Mittagessen gehen, ihre Schulaufgaben erledigen oder die Bewegungs- und Ruhepause nutzen.</a:t>
            </a:r>
          </a:p>
          <a:p>
            <a:endParaRPr lang="de-DE" sz="21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06A3921-C1F2-0C9D-5E8F-FFCA23967CBE}"/>
              </a:ext>
            </a:extLst>
          </p:cNvPr>
          <p:cNvSpPr txBox="1"/>
          <p:nvPr/>
        </p:nvSpPr>
        <p:spPr>
          <a:xfrm rot="1258356">
            <a:off x="6740797" y="1889787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Trebuchet MS" panose="020B0603020202020204" pitchFamily="34" charset="0"/>
              </a:rPr>
              <a:t>13:15 – 14:30 Uhr</a:t>
            </a:r>
          </a:p>
        </p:txBody>
      </p:sp>
    </p:spTree>
    <p:extLst>
      <p:ext uri="{BB962C8B-B14F-4D97-AF65-F5344CB8AC3E}">
        <p14:creationId xmlns:p14="http://schemas.microsoft.com/office/powerpoint/2010/main" val="68841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/>
          </a:bodyPr>
          <a:lstStyle/>
          <a:p>
            <a:r>
              <a:rPr lang="de-DE" sz="6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rebuchet MS" pitchFamily="34" charset="0"/>
              </a:rPr>
              <a:t>Mittagessen</a:t>
            </a:r>
            <a:endParaRPr lang="de-DE" sz="6000" b="1" dirty="0">
              <a:solidFill>
                <a:srgbClr val="0070C0"/>
              </a:solidFill>
              <a:latin typeface="Trebuchet MS" pitchFamily="34" charset="0"/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256411" y="2492896"/>
            <a:ext cx="8784976" cy="3384376"/>
          </a:xfrm>
        </p:spPr>
        <p:txBody>
          <a:bodyPr>
            <a:normAutofit/>
          </a:bodyPr>
          <a:lstStyle/>
          <a:p>
            <a:r>
              <a:rPr lang="de-DE" sz="2400" dirty="0">
                <a:latin typeface="Trebuchet MS" pitchFamily="34" charset="0"/>
              </a:rPr>
              <a:t>3 Menüs zur Auswahl </a:t>
            </a:r>
          </a:p>
          <a:p>
            <a:r>
              <a:rPr lang="de-DE" sz="2400" dirty="0">
                <a:latin typeface="Trebuchet MS" pitchFamily="34" charset="0"/>
              </a:rPr>
              <a:t>Warmbüffet mit verschiedenen Komponenten</a:t>
            </a:r>
          </a:p>
          <a:p>
            <a:r>
              <a:rPr lang="de-DE" sz="2400" dirty="0">
                <a:latin typeface="Trebuchet MS" pitchFamily="34" charset="0"/>
              </a:rPr>
              <a:t>Salatbuffet</a:t>
            </a:r>
          </a:p>
          <a:p>
            <a:r>
              <a:rPr lang="de-DE" sz="2400" dirty="0" err="1">
                <a:latin typeface="Trebuchet MS" pitchFamily="34" charset="0"/>
              </a:rPr>
              <a:t>Allergikeressen</a:t>
            </a:r>
            <a:r>
              <a:rPr lang="de-DE" sz="2400" dirty="0">
                <a:latin typeface="Trebuchet MS" pitchFamily="34" charset="0"/>
              </a:rPr>
              <a:t> (Nachweis erforderlich)</a:t>
            </a:r>
          </a:p>
          <a:p>
            <a:r>
              <a:rPr lang="de-DE" sz="2300" dirty="0">
                <a:latin typeface="Trebuchet MS" pitchFamily="34" charset="0"/>
              </a:rPr>
              <a:t>Abbestellung des Essens am gleichen Tag bis 08:00 Uhr möglich</a:t>
            </a:r>
          </a:p>
          <a:p>
            <a:r>
              <a:rPr lang="de-DE" sz="2400" dirty="0">
                <a:latin typeface="Trebuchet MS" pitchFamily="34" charset="0"/>
              </a:rPr>
              <a:t>Bestellung für ein Halbjahr oder für einen Monat</a:t>
            </a:r>
          </a:p>
          <a:p>
            <a:r>
              <a:rPr lang="de-DE" sz="2400" dirty="0">
                <a:latin typeface="Trebuchet MS" pitchFamily="34" charset="0"/>
              </a:rPr>
              <a:t>Anmeldung erforderlich: </a:t>
            </a:r>
            <a:r>
              <a:rPr lang="de-DE" sz="2400" dirty="0">
                <a:latin typeface="Trebuchet MS" pitchFamily="34" charset="0"/>
                <a:hlinkClick r:id="rId2"/>
              </a:rPr>
              <a:t>www.foodforkids.de</a:t>
            </a:r>
            <a:endParaRPr lang="de-DE" sz="2400" dirty="0">
              <a:latin typeface="Trebuchet MS" pitchFamily="34" charset="0"/>
            </a:endParaRPr>
          </a:p>
          <a:p>
            <a:endParaRPr lang="de-DE" sz="2300" dirty="0">
              <a:latin typeface="Trebuchet MS" pitchFamily="34" charset="0"/>
            </a:endParaRPr>
          </a:p>
          <a:p>
            <a:pPr marL="0" indent="0" algn="ctr">
              <a:buNone/>
            </a:pPr>
            <a:endParaRPr lang="de-DE" sz="2400" dirty="0">
              <a:latin typeface="Trebuchet MS" pitchFamily="34" charset="0"/>
            </a:endParaRPr>
          </a:p>
          <a:p>
            <a:pPr marL="0" indent="0" algn="ctr">
              <a:buNone/>
            </a:pPr>
            <a:endParaRPr lang="de-DE" sz="2000" dirty="0">
              <a:latin typeface="Trebuchet MS" pitchFamily="34" charset="0"/>
            </a:endParaRPr>
          </a:p>
        </p:txBody>
      </p:sp>
      <p:pic>
        <p:nvPicPr>
          <p:cNvPr id="5" name="Picture 2" descr="C:\Users\Daggi\Desktop\NeuesLogo ohne Schrift_70x40c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8114" y="116632"/>
            <a:ext cx="1638382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6DFD4D-5678-09F6-85A6-CCC1F6A62D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C5982C-227D-5D95-286B-FC8CE3E47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sz="60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rebuchet MS" pitchFamily="34" charset="0"/>
              </a:rPr>
              <a:t>Lernzeiten/Förderungen</a:t>
            </a:r>
            <a:endParaRPr lang="de-DE" sz="6000" b="1" dirty="0">
              <a:solidFill>
                <a:srgbClr val="0070C0"/>
              </a:solidFill>
              <a:latin typeface="Trebuchet MS" pitchFamily="34" charset="0"/>
            </a:endParaRP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0F64CCA-16D0-A34A-6CED-B685722CD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564904"/>
            <a:ext cx="8784976" cy="338437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sz="3400" b="1" dirty="0">
                <a:solidFill>
                  <a:srgbClr val="0070C0"/>
                </a:solidFill>
                <a:latin typeface="Trebuchet MS" pitchFamily="34" charset="0"/>
              </a:rPr>
              <a:t>Lernzeiten</a:t>
            </a:r>
          </a:p>
          <a:p>
            <a:r>
              <a:rPr lang="de-DE" sz="2800" dirty="0">
                <a:latin typeface="Trebuchet MS" pitchFamily="34" charset="0"/>
              </a:rPr>
              <a:t>Betreuung und Unterstützung der Schulaufgaben durch Lehrkräfte und Erzieher*innen</a:t>
            </a:r>
          </a:p>
          <a:p>
            <a:r>
              <a:rPr lang="de-DE" sz="2800" dirty="0">
                <a:latin typeface="Trebuchet MS" pitchFamily="34" charset="0"/>
              </a:rPr>
              <a:t>2 Lernzeiträume für jede Stufen</a:t>
            </a:r>
          </a:p>
          <a:p>
            <a:endParaRPr lang="de-DE" sz="2400" dirty="0">
              <a:latin typeface="Trebuchet MS" pitchFamily="34" charset="0"/>
            </a:endParaRPr>
          </a:p>
          <a:p>
            <a:endParaRPr lang="de-DE" sz="2300" dirty="0">
              <a:latin typeface="Trebuchet MS" pitchFamily="34" charset="0"/>
            </a:endParaRPr>
          </a:p>
          <a:p>
            <a:pPr>
              <a:buNone/>
            </a:pPr>
            <a:r>
              <a:rPr lang="de-DE" sz="3400" b="1" dirty="0">
                <a:solidFill>
                  <a:srgbClr val="0070C0"/>
                </a:solidFill>
                <a:latin typeface="Trebuchet MS" pitchFamily="34" charset="0"/>
              </a:rPr>
              <a:t>Förder- und Forderkurse</a:t>
            </a:r>
          </a:p>
          <a:p>
            <a:r>
              <a:rPr lang="de-DE" sz="2900" dirty="0">
                <a:latin typeface="Trebuchet MS" pitchFamily="34" charset="0"/>
              </a:rPr>
              <a:t>Förderangebote in Kleingruppen </a:t>
            </a:r>
          </a:p>
          <a:p>
            <a:pPr lvl="1"/>
            <a:r>
              <a:rPr lang="de-DE" sz="2900" i="1" dirty="0">
                <a:latin typeface="Trebuchet MS" pitchFamily="34" charset="0"/>
              </a:rPr>
              <a:t>Additive Sprachförderung </a:t>
            </a:r>
            <a:r>
              <a:rPr lang="de-DE" sz="2900" dirty="0">
                <a:latin typeface="Trebuchet MS" pitchFamily="34" charset="0"/>
              </a:rPr>
              <a:t>und </a:t>
            </a:r>
            <a:r>
              <a:rPr lang="de-DE" sz="2900" i="1" dirty="0">
                <a:latin typeface="Trebuchet MS" pitchFamily="34" charset="0"/>
              </a:rPr>
              <a:t>Fördern statt Wiederholen</a:t>
            </a:r>
          </a:p>
          <a:p>
            <a:pPr lvl="1"/>
            <a:r>
              <a:rPr lang="de-DE" sz="2900" i="1" dirty="0">
                <a:latin typeface="Trebuchet MS" pitchFamily="34" charset="0"/>
              </a:rPr>
              <a:t>Lernbüros</a:t>
            </a:r>
            <a:r>
              <a:rPr lang="de-DE" sz="2900" dirty="0">
                <a:latin typeface="Trebuchet MS" pitchFamily="34" charset="0"/>
              </a:rPr>
              <a:t> – Unterstützung bei den Schulaufgaben in Kleingruppen</a:t>
            </a:r>
          </a:p>
          <a:p>
            <a:r>
              <a:rPr lang="de-DE" sz="2900" dirty="0">
                <a:latin typeface="Trebuchet MS" pitchFamily="34" charset="0"/>
              </a:rPr>
              <a:t>Kurse für besondere Begabung (BBB-Kurse)</a:t>
            </a:r>
            <a:endParaRPr lang="de-DE" sz="2900" dirty="0">
              <a:solidFill>
                <a:srgbClr val="FF0000"/>
              </a:solidFill>
              <a:latin typeface="Trebuchet MS" pitchFamily="34" charset="0"/>
            </a:endParaRPr>
          </a:p>
          <a:p>
            <a:pPr marL="0" indent="0">
              <a:buNone/>
            </a:pPr>
            <a:endParaRPr lang="de-DE" sz="2300" dirty="0">
              <a:latin typeface="Trebuchet MS" pitchFamily="34" charset="0"/>
            </a:endParaRPr>
          </a:p>
          <a:p>
            <a:pPr marL="0" indent="0" algn="ctr">
              <a:buNone/>
            </a:pPr>
            <a:endParaRPr lang="de-DE" sz="2400" dirty="0">
              <a:latin typeface="Trebuchet MS" pitchFamily="34" charset="0"/>
            </a:endParaRPr>
          </a:p>
          <a:p>
            <a:pPr marL="0" indent="0" algn="ctr">
              <a:buNone/>
            </a:pPr>
            <a:endParaRPr lang="de-DE" sz="2000" dirty="0">
              <a:latin typeface="Trebuchet MS" pitchFamily="34" charset="0"/>
            </a:endParaRPr>
          </a:p>
        </p:txBody>
      </p:sp>
      <p:pic>
        <p:nvPicPr>
          <p:cNvPr id="5" name="Picture 2" descr="C:\Users\Daggi\Desktop\NeuesLogo ohne Schrift_70x40cm.jpg">
            <a:extLst>
              <a:ext uri="{FF2B5EF4-FFF2-40B4-BE49-F238E27FC236}">
                <a16:creationId xmlns:a16="http://schemas.microsoft.com/office/drawing/2014/main" id="{E14BC0AF-76A5-F088-F297-9D9DD052D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8114" y="116632"/>
            <a:ext cx="1638382" cy="936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09085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0B7DA3-E89A-9188-8468-C9AA82E1E4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ED16D7-46AF-DAD8-EA7E-7F8F4A0DA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Autofit/>
          </a:bodyPr>
          <a:lstStyle/>
          <a:p>
            <a:r>
              <a:rPr lang="de-DE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Trebuchet MS" pitchFamily="34" charset="0"/>
              </a:rPr>
              <a:t>Bewegungs- und ruhige Pause</a:t>
            </a:r>
            <a:endParaRPr lang="de-DE" b="1" dirty="0">
              <a:solidFill>
                <a:srgbClr val="0070C0"/>
              </a:solidFill>
              <a:latin typeface="Trebuchet MS" pitchFamily="34" charset="0"/>
            </a:endParaRP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0002C01-4D46-F2D8-4E73-C760A2C41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2420888"/>
            <a:ext cx="7632848" cy="33843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DE" sz="2600" b="1" dirty="0">
                <a:solidFill>
                  <a:srgbClr val="0070C0"/>
                </a:solidFill>
                <a:latin typeface="Trebuchet MS" pitchFamily="34" charset="0"/>
              </a:rPr>
              <a:t>Ruhige Pause</a:t>
            </a:r>
          </a:p>
          <a:p>
            <a:r>
              <a:rPr lang="de-DE" sz="2200" dirty="0">
                <a:latin typeface="Trebuchet MS" pitchFamily="34" charset="0"/>
              </a:rPr>
              <a:t>Entspannung im Musikraum</a:t>
            </a:r>
          </a:p>
          <a:p>
            <a:r>
              <a:rPr lang="de-DE" sz="2200" dirty="0">
                <a:latin typeface="Trebuchet MS" pitchFamily="34" charset="0"/>
              </a:rPr>
              <a:t>Lesen, Malen, Hörspiele hören, Basteln, Brettspiele …</a:t>
            </a:r>
          </a:p>
          <a:p>
            <a:pPr marL="0" indent="0">
              <a:buNone/>
            </a:pPr>
            <a:endParaRPr lang="de-DE" sz="2200" dirty="0">
              <a:latin typeface="Trebuchet MS" pitchFamily="34" charset="0"/>
            </a:endParaRPr>
          </a:p>
          <a:p>
            <a:endParaRPr lang="de-DE" sz="800" dirty="0">
              <a:latin typeface="Trebuchet MS" pitchFamily="34" charset="0"/>
            </a:endParaRPr>
          </a:p>
          <a:p>
            <a:pPr>
              <a:buNone/>
            </a:pPr>
            <a:r>
              <a:rPr lang="de-DE" sz="2600" b="1" dirty="0">
                <a:solidFill>
                  <a:srgbClr val="0070C0"/>
                </a:solidFill>
                <a:latin typeface="Trebuchet MS" pitchFamily="34" charset="0"/>
              </a:rPr>
              <a:t>Bewegungspause</a:t>
            </a:r>
          </a:p>
          <a:p>
            <a:r>
              <a:rPr lang="de-DE" sz="2200" dirty="0">
                <a:latin typeface="Trebuchet MS" pitchFamily="34" charset="0"/>
              </a:rPr>
              <a:t>Spielen auf dem Schulhof</a:t>
            </a:r>
          </a:p>
          <a:p>
            <a:r>
              <a:rPr lang="de-DE" sz="2200" dirty="0">
                <a:latin typeface="Trebuchet MS" pitchFamily="34" charset="0"/>
              </a:rPr>
              <a:t>Fußball auf dem Kunstrasenplatz</a:t>
            </a:r>
          </a:p>
          <a:p>
            <a:r>
              <a:rPr lang="de-DE" sz="2200" dirty="0">
                <a:latin typeface="Trebuchet MS" pitchFamily="34" charset="0"/>
              </a:rPr>
              <a:t>Toben in der Sporthalle</a:t>
            </a:r>
          </a:p>
          <a:p>
            <a:pPr marL="0" indent="0">
              <a:buNone/>
            </a:pPr>
            <a:endParaRPr lang="de-DE" sz="2300" dirty="0">
              <a:latin typeface="Trebuchet MS" pitchFamily="34" charset="0"/>
            </a:endParaRPr>
          </a:p>
          <a:p>
            <a:pPr marL="0" indent="0" algn="ctr">
              <a:buNone/>
            </a:pPr>
            <a:endParaRPr lang="de-DE" sz="2400" dirty="0">
              <a:latin typeface="Trebuchet MS" pitchFamily="34" charset="0"/>
            </a:endParaRPr>
          </a:p>
          <a:p>
            <a:pPr marL="0" indent="0" algn="ctr">
              <a:buNone/>
            </a:pPr>
            <a:endParaRPr lang="de-DE" sz="2000" dirty="0">
              <a:latin typeface="Trebuchet MS" pitchFamily="34" charset="0"/>
            </a:endParaRPr>
          </a:p>
        </p:txBody>
      </p:sp>
      <p:pic>
        <p:nvPicPr>
          <p:cNvPr id="5" name="Picture 2" descr="C:\Users\Daggi\Desktop\NeuesLogo ohne Schrift_70x40cm.jpg">
            <a:extLst>
              <a:ext uri="{FF2B5EF4-FFF2-40B4-BE49-F238E27FC236}">
                <a16:creationId xmlns:a16="http://schemas.microsoft.com/office/drawing/2014/main" id="{7386A341-3560-A901-B8EB-44625F75ED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8114" y="116632"/>
            <a:ext cx="1638382" cy="936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3173560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Benutzerdefiniert 15">
      <a:dk1>
        <a:srgbClr val="120612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993</Words>
  <Application>Microsoft Office PowerPoint</Application>
  <PresentationFormat>Bildschirmpräsentation (4:3)</PresentationFormat>
  <Paragraphs>244</Paragraphs>
  <Slides>21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7" baseType="lpstr">
      <vt:lpstr>Arial</vt:lpstr>
      <vt:lpstr>Calibri</vt:lpstr>
      <vt:lpstr>Symbol</vt:lpstr>
      <vt:lpstr>Times New Roman</vt:lpstr>
      <vt:lpstr>Trebuchet MS</vt:lpstr>
      <vt:lpstr>Larissa-Design</vt:lpstr>
      <vt:lpstr>Schule Schnuckendrift  </vt:lpstr>
      <vt:lpstr>Themen</vt:lpstr>
      <vt:lpstr>Konzept</vt:lpstr>
      <vt:lpstr>Das Team</vt:lpstr>
      <vt:lpstr>Rhythmisierung</vt:lpstr>
      <vt:lpstr>Mittagsband</vt:lpstr>
      <vt:lpstr>Mittagessen</vt:lpstr>
      <vt:lpstr>Lernzeiten/Förderungen</vt:lpstr>
      <vt:lpstr>Bewegungs- und ruhige Pause</vt:lpstr>
      <vt:lpstr>Offene Angebote</vt:lpstr>
      <vt:lpstr>Vorschulkinder und Erstklässler*innen</vt:lpstr>
      <vt:lpstr>Abholzeiten</vt:lpstr>
      <vt:lpstr>Generelle Änderung der Abholzeiten</vt:lpstr>
      <vt:lpstr>PowerPoint-Präsentation</vt:lpstr>
      <vt:lpstr>Früh- und Spätbetreuung</vt:lpstr>
      <vt:lpstr>Ferien und Sockeltage</vt:lpstr>
      <vt:lpstr>PowerPoint-Präsentation</vt:lpstr>
      <vt:lpstr>Anmeldung zum Ganztag</vt:lpstr>
      <vt:lpstr>Gebühren</vt:lpstr>
      <vt:lpstr>Verschiedenes</vt:lpstr>
      <vt:lpstr>Schule Schnuckendrift Offene GTS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Schule Schnuckendrift Offene GTS</dc:title>
  <dc:creator>Dagmar Lohmann</dc:creator>
  <cp:lastModifiedBy>Dagmar Lohmann</cp:lastModifiedBy>
  <cp:revision>158</cp:revision>
  <cp:lastPrinted>2024-11-17T15:04:21Z</cp:lastPrinted>
  <dcterms:created xsi:type="dcterms:W3CDTF">2018-03-11T15:28:53Z</dcterms:created>
  <dcterms:modified xsi:type="dcterms:W3CDTF">2025-04-09T06:50:38Z</dcterms:modified>
</cp:coreProperties>
</file>