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0000"/>
    <a:srgbClr val="993300"/>
    <a:srgbClr val="D23254"/>
    <a:srgbClr val="DA572E"/>
    <a:srgbClr val="990033"/>
    <a:srgbClr val="A5002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A107856-5554-42FB-B03E-39F5DBC370BA}" styleName="Mittlere Formatvorlage 4 - Akz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22838BEF-8BB2-4498-84A7-C5851F593DF1}" styleName="Mittlere Formatvorlage 4 - Akz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69CF1AB2-1976-4502-BF36-3FF5EA218861}" styleName="Mittlere Formatvorlage 4 - Akz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5FD0F851-EC5A-4D38-B0AD-8093EC10F338}" styleName="Helle Formatvorlage 1 - Akz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7DF18680-E054-41AD-8BC1-D1AEF772440D}" styleName="Mittlere Formatvorlage 2 - Akz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BDBED569-4797-4DF1-A0F4-6AAB3CD982D8}" styleName="Helle Formatvorlage 3 - Akz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2D5ABB26-0587-4C30-8999-92F81FD0307C}" styleName="Keine Formatvorlage, kein Raster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Keine Formatvorlage, Tabellenraster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D7AC3CCA-C797-4891-BE02-D94E43425B78}" styleName="Mittlere Formatvorlag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FABFCF23-3B69-468F-B69F-88F6DE6A72F2}" styleName="Mittlere Formatvorlage 1 - Akz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204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6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B65E088-539B-4C7E-97C1-69056835CC1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B13AA868-B2C1-41FD-9B24-3D64264438F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8C580680-FE44-4494-92CB-51646FF311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A3352D-4F66-4A03-A705-559F93D93E03}" type="datetimeFigureOut">
              <a:rPr lang="de-DE" smtClean="0"/>
              <a:t>21.01.2026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7843580-A888-45FD-B14B-C1A4CB01DD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2C0D1508-74D8-4931-93A2-F819FAB38C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1BFE4-6E28-4A63-A181-078A28E33EF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909328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763853A-5526-4429-9982-D95950F2CB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065C0519-2702-4A6C-B854-6592F9399B9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EE67D31B-F7A1-4F9A-8825-B0E243BC9B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A3352D-4F66-4A03-A705-559F93D93E03}" type="datetimeFigureOut">
              <a:rPr lang="de-DE" smtClean="0"/>
              <a:t>21.01.2026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5530CAB5-0E09-40D0-AAED-915598345F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3BBE0EC8-CDC2-4B2E-8909-E682E2027E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1BFE4-6E28-4A63-A181-078A28E33EF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208221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C5F91D86-1DBC-45BE-A844-A726801F50A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D6952FB2-11D9-45E8-9049-071D2D4B6B7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3DF5E868-4E58-4150-AE02-D3D78C932A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A3352D-4F66-4A03-A705-559F93D93E03}" type="datetimeFigureOut">
              <a:rPr lang="de-DE" smtClean="0"/>
              <a:t>21.01.2026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52BA3F69-97EA-4B2E-9F94-D2D647C605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2C3787B5-4120-4669-A919-D3C2EB8AF2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1BFE4-6E28-4A63-A181-078A28E33EF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816196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B35CE5F-A545-4715-A89D-5A709AA1D8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92D6BC45-5261-4638-8DE3-131BD50478C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2A14D40A-429C-435B-A1D6-317F6D2FB7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A3352D-4F66-4A03-A705-559F93D93E03}" type="datetimeFigureOut">
              <a:rPr lang="de-DE" smtClean="0"/>
              <a:t>21.01.2026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617ED6F-49E6-4A89-B0A1-4673A839B5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0095BE04-850F-43E6-B92F-33255ACAF3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1BFE4-6E28-4A63-A181-078A28E33EF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793492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EF4D031-3B96-48DC-BD3C-C7BA68FFA4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EA494038-4F61-405A-B7D9-02133148BD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E04A6A03-10F3-40A1-9801-551AA9E14B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A3352D-4F66-4A03-A705-559F93D93E03}" type="datetimeFigureOut">
              <a:rPr lang="de-DE" smtClean="0"/>
              <a:t>21.01.2026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8DCFC55A-7A77-4EA2-9E94-D8F6D9A563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3B697E8E-7977-4B7D-A549-525D65FE2A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1BFE4-6E28-4A63-A181-078A28E33EF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515533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A0279D2-4120-439E-8C4D-818A1C5E2A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2E8FE1B3-1656-47EE-B2FD-DA73FB3B4ED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E283D93F-84BE-46AC-A62B-E6FAC7B4A62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31E3AA38-1B3F-4A22-86C8-5DB58ED1FC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A3352D-4F66-4A03-A705-559F93D93E03}" type="datetimeFigureOut">
              <a:rPr lang="de-DE" smtClean="0"/>
              <a:t>21.01.2026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6BC19321-DC9C-45F3-9E3E-FED67D8B6B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96BF7119-5537-4998-9862-2464D94DDE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1BFE4-6E28-4A63-A181-078A28E33EF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213137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13B0A71-2246-4720-B86F-0215360E0D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E8EF6D50-0B93-4747-9CE4-FE1BB67F655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087364A1-CA80-4DBC-9D18-C96E58C97C2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927BC102-73C5-47D2-969A-C97710046A5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B41AEBDB-8AC9-4284-B234-EF1C066736B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9BA48448-61F8-49AC-BE0E-4B38394494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A3352D-4F66-4A03-A705-559F93D93E03}" type="datetimeFigureOut">
              <a:rPr lang="de-DE" smtClean="0"/>
              <a:t>21.01.2026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8BC75A2B-98B9-4169-B6C0-5D0D3B57CC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ED8E98A5-8DD0-4C2F-ADC3-9A06475A04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1BFE4-6E28-4A63-A181-078A28E33EF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448068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8916629-D371-4C70-A10B-8440A4D23C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306EE060-4AEC-429A-A196-765DA0A718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A3352D-4F66-4A03-A705-559F93D93E03}" type="datetimeFigureOut">
              <a:rPr lang="de-DE" smtClean="0"/>
              <a:t>21.01.2026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807E2FBD-A7E9-4CBC-BDB8-FC0A60231E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40C06DA2-DF01-4E07-8F87-79DFCD23BC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1BFE4-6E28-4A63-A181-078A28E33EF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689822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BD1486A2-69F4-467F-B4BB-9AD67E9C68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A3352D-4F66-4A03-A705-559F93D93E03}" type="datetimeFigureOut">
              <a:rPr lang="de-DE" smtClean="0"/>
              <a:t>21.01.2026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DF9EFC7D-AFD3-4B81-ACE1-E8F2031B87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3A255225-61B1-4A0C-BDB6-F2FA382C5D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1BFE4-6E28-4A63-A181-078A28E33EF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545171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748CB77-C6A4-4276-AC43-92DA55207F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D34B7AAC-994E-418F-B413-EFB147FBB0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BE37EB6B-35C5-4CA2-954E-6914972B0A8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C30B2123-EA44-426B-85AF-C5F2D69050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A3352D-4F66-4A03-A705-559F93D93E03}" type="datetimeFigureOut">
              <a:rPr lang="de-DE" smtClean="0"/>
              <a:t>21.01.2026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5E02D0AD-90DA-4295-8AAC-C799ED9FEE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616EED1C-A7C5-4621-B685-D5F7AEB2F5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1BFE4-6E28-4A63-A181-078A28E33EF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771827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3BE4458-AECB-49BE-A4A3-09FA953F65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AA78BBD1-7E69-417F-B3D4-B3D1492F362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53622EE9-F0E0-41F5-83A8-94D26DD21D6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A987B7CC-73C0-4727-A42D-1E2608EC14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A3352D-4F66-4A03-A705-559F93D93E03}" type="datetimeFigureOut">
              <a:rPr lang="de-DE" smtClean="0"/>
              <a:t>21.01.2026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36D02ACC-ACB6-4F18-A671-CD6EC24995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6B24B684-89A4-4482-A9CA-6B833700C9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1BFE4-6E28-4A63-A181-078A28E33EF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73435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98637A7F-2EB1-42E5-8058-866EBFA079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A424FC73-C3B0-4B29-8F89-F50E137AA43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056AA1BA-3A03-4DBD-B814-90BF353D9A3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A3352D-4F66-4A03-A705-559F93D93E03}" type="datetimeFigureOut">
              <a:rPr lang="de-DE" smtClean="0"/>
              <a:t>21.01.2026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9E684B72-A8CA-43F8-B4CE-3054A3956E9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E8F86E22-95DC-4ED9-95D0-7C5539ADE46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F1BFE4-6E28-4A63-A181-078A28E33EF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728663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erviceportal.hamburg.de/HamburgGateway/Service/Entry/GANZTAG" TargetMode="External"/><Relationship Id="rId2" Type="http://schemas.openxmlformats.org/officeDocument/2006/relationships/hyperlink" Target="mailto:Schule-schnuckendrift@bsfb.hamburg.de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jpg"/><Relationship Id="rId5" Type="http://schemas.openxmlformats.org/officeDocument/2006/relationships/image" Target="../media/image1.jpeg"/><Relationship Id="rId4" Type="http://schemas.openxmlformats.org/officeDocument/2006/relationships/hyperlink" Target="http://www.schule-schnuckendrift.de/" TargetMode="Externa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g"/><Relationship Id="rId3" Type="http://schemas.openxmlformats.org/officeDocument/2006/relationships/hyperlink" Target="mailto:Carola.barkow@schnucke.hamburg.de" TargetMode="External"/><Relationship Id="rId7" Type="http://schemas.openxmlformats.org/officeDocument/2006/relationships/hyperlink" Target="http://www.hamburg.de/gebuehrenrechner" TargetMode="External"/><Relationship Id="rId2" Type="http://schemas.openxmlformats.org/officeDocument/2006/relationships/hyperlink" Target="mailto:Schule-Schnuckendrift@bsfb.hamburg.de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hamburg.de/ganztagsschule" TargetMode="External"/><Relationship Id="rId5" Type="http://schemas.openxmlformats.org/officeDocument/2006/relationships/hyperlink" Target="http://www.hamburg.de/infos-fuer-eltern" TargetMode="External"/><Relationship Id="rId4" Type="http://schemas.openxmlformats.org/officeDocument/2006/relationships/hyperlink" Target="http://www.foodforkids.de/" TargetMode="External"/><Relationship Id="rId9" Type="http://schemas.openxmlformats.org/officeDocument/2006/relationships/image" Target="../media/image1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82E2B29-1827-44C8-BA59-01C2B848F90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3999" y="727745"/>
            <a:ext cx="9144000" cy="1912690"/>
          </a:xfrm>
        </p:spPr>
        <p:txBody>
          <a:bodyPr/>
          <a:lstStyle/>
          <a:p>
            <a:r>
              <a:rPr lang="de-DE" b="1" dirty="0">
                <a:latin typeface="Arial" panose="020B0604020202020204" pitchFamily="34" charset="0"/>
                <a:cs typeface="Arial" panose="020B0604020202020204" pitchFamily="34" charset="0"/>
              </a:rPr>
              <a:t>Schule </a:t>
            </a:r>
            <a:r>
              <a:rPr lang="de-DE" b="1" dirty="0" err="1">
                <a:latin typeface="Arial" panose="020B0604020202020204" pitchFamily="34" charset="0"/>
                <a:cs typeface="Arial" panose="020B0604020202020204" pitchFamily="34" charset="0"/>
              </a:rPr>
              <a:t>Schnuckendrift</a:t>
            </a:r>
            <a:endParaRPr lang="de-DE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77CAFD5E-F1FC-4603-973F-6C0CA4A6491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08681" y="3742655"/>
            <a:ext cx="9574635" cy="2387600"/>
          </a:xfrm>
        </p:spPr>
        <p:txBody>
          <a:bodyPr>
            <a:noAutofit/>
          </a:bodyPr>
          <a:lstStyle/>
          <a:p>
            <a:r>
              <a:rPr lang="de-DE" sz="60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Informationen </a:t>
            </a:r>
          </a:p>
          <a:p>
            <a:r>
              <a:rPr lang="de-DE" sz="60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Ganztag</a:t>
            </a:r>
          </a:p>
        </p:txBody>
      </p:sp>
      <p:pic>
        <p:nvPicPr>
          <p:cNvPr id="4" name="Bild 1">
            <a:extLst>
              <a:ext uri="{FF2B5EF4-FFF2-40B4-BE49-F238E27FC236}">
                <a16:creationId xmlns:a16="http://schemas.microsoft.com/office/drawing/2014/main" id="{9EC9858B-085D-4511-8424-590E41C81FF7}"/>
              </a:ext>
            </a:extLst>
          </p:cNvPr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483177" y="111654"/>
            <a:ext cx="1596970" cy="9839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24381036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E706BC1-587E-4944-82BF-E224F11163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/>
          <a:lstStyle/>
          <a:p>
            <a:pPr algn="ctr"/>
            <a:r>
              <a:rPr lang="de-DE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Offene Angebote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5A9004BD-39DF-48D7-AD58-863FAD3873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40542"/>
            <a:ext cx="10515600" cy="4705804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de-DE" sz="2600" dirty="0">
                <a:latin typeface="Arial" panose="020B0604020202020204" pitchFamily="34" charset="0"/>
                <a:cs typeface="Arial" panose="020B0604020202020204" pitchFamily="34" charset="0"/>
              </a:rPr>
              <a:t>Jahrgangsübergreifend</a:t>
            </a:r>
          </a:p>
          <a:p>
            <a:pPr>
              <a:lnSpc>
                <a:spcPct val="100000"/>
              </a:lnSpc>
            </a:pPr>
            <a:r>
              <a:rPr lang="de-DE" sz="2600" dirty="0">
                <a:latin typeface="Arial" panose="020B0604020202020204" pitchFamily="34" charset="0"/>
                <a:cs typeface="Arial" panose="020B0604020202020204" pitchFamily="34" charset="0"/>
              </a:rPr>
              <a:t>Teilnahme unverbindlich</a:t>
            </a:r>
          </a:p>
          <a:p>
            <a:pPr>
              <a:lnSpc>
                <a:spcPct val="100000"/>
              </a:lnSpc>
            </a:pPr>
            <a:r>
              <a:rPr lang="de-DE" sz="2600" dirty="0">
                <a:latin typeface="Arial" panose="020B0604020202020204" pitchFamily="34" charset="0"/>
                <a:cs typeface="Arial" panose="020B0604020202020204" pitchFamily="34" charset="0"/>
              </a:rPr>
              <a:t>Anmeldung nicht erforderlich</a:t>
            </a:r>
          </a:p>
          <a:p>
            <a:pPr>
              <a:lnSpc>
                <a:spcPct val="100000"/>
              </a:lnSpc>
            </a:pPr>
            <a:r>
              <a:rPr lang="de-DE" sz="2600" dirty="0">
                <a:latin typeface="Arial" panose="020B0604020202020204" pitchFamily="34" charset="0"/>
                <a:cs typeface="Arial" panose="020B0604020202020204" pitchFamily="34" charset="0"/>
              </a:rPr>
              <a:t>Angebote für ein Halbjahr</a:t>
            </a:r>
          </a:p>
          <a:p>
            <a:pPr>
              <a:lnSpc>
                <a:spcPct val="100000"/>
              </a:lnSpc>
            </a:pPr>
            <a:r>
              <a:rPr lang="de-DE" sz="2600" dirty="0">
                <a:latin typeface="Arial" panose="020B0604020202020204" pitchFamily="34" charset="0"/>
                <a:cs typeface="Arial" panose="020B0604020202020204" pitchFamily="34" charset="0"/>
              </a:rPr>
              <a:t>Berücksichtigung der unterschiedlichen Interessen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de-DE" sz="2600" dirty="0">
                <a:latin typeface="Arial" panose="020B0604020202020204" pitchFamily="34" charset="0"/>
                <a:cs typeface="Arial" panose="020B0604020202020204" pitchFamily="34" charset="0"/>
              </a:rPr>
              <a:t>       - Sport, Kunst, Handwerk, Musik, Tanz…</a:t>
            </a:r>
          </a:p>
          <a:p>
            <a:pPr>
              <a:lnSpc>
                <a:spcPct val="100000"/>
              </a:lnSpc>
            </a:pPr>
            <a:r>
              <a:rPr lang="de-DE" sz="2600" dirty="0">
                <a:latin typeface="Arial" panose="020B0604020202020204" pitchFamily="34" charset="0"/>
                <a:cs typeface="Arial" panose="020B0604020202020204" pitchFamily="34" charset="0"/>
              </a:rPr>
              <a:t>Angebotsübersicht auf der Homepage</a:t>
            </a:r>
          </a:p>
        </p:txBody>
      </p:sp>
      <p:pic>
        <p:nvPicPr>
          <p:cNvPr id="4" name="Bild 1">
            <a:extLst>
              <a:ext uri="{FF2B5EF4-FFF2-40B4-BE49-F238E27FC236}">
                <a16:creationId xmlns:a16="http://schemas.microsoft.com/office/drawing/2014/main" id="{F8C1D054-2F78-44EC-ABDB-128F89D000BD}"/>
              </a:ext>
            </a:extLst>
          </p:cNvPr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483177" y="111654"/>
            <a:ext cx="1596970" cy="9839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feld 4">
            <a:extLst>
              <a:ext uri="{FF2B5EF4-FFF2-40B4-BE49-F238E27FC236}">
                <a16:creationId xmlns:a16="http://schemas.microsoft.com/office/drawing/2014/main" id="{24EF98D2-E3BF-4E8A-A974-867F0DD604AE}"/>
              </a:ext>
            </a:extLst>
          </p:cNvPr>
          <p:cNvSpPr txBox="1"/>
          <p:nvPr/>
        </p:nvSpPr>
        <p:spPr>
          <a:xfrm>
            <a:off x="5107577" y="1021596"/>
            <a:ext cx="27040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14:45 – 15:45 Uhr</a:t>
            </a:r>
          </a:p>
        </p:txBody>
      </p:sp>
    </p:spTree>
    <p:extLst>
      <p:ext uri="{BB962C8B-B14F-4D97-AF65-F5344CB8AC3E}">
        <p14:creationId xmlns:p14="http://schemas.microsoft.com/office/powerpoint/2010/main" val="196788554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F3350EC-12E0-4138-880F-2743913C5E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0"/>
            <a:ext cx="10515600" cy="1325563"/>
          </a:xfrm>
        </p:spPr>
        <p:txBody>
          <a:bodyPr/>
          <a:lstStyle/>
          <a:p>
            <a:pPr algn="ctr"/>
            <a:r>
              <a:rPr lang="de-DE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Vorschulkinder und </a:t>
            </a:r>
            <a:br>
              <a:rPr lang="de-DE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Erstklässler*innen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11B19159-90D0-4AC3-ABA0-8BC5F8F96A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375797"/>
            <a:ext cx="10515600" cy="118751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de-DE" sz="20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Behutsamer Einstieg in den Ganztag</a:t>
            </a:r>
          </a:p>
          <a:p>
            <a:pPr marL="0" indent="0" algn="ctr">
              <a:buNone/>
            </a:pPr>
            <a:r>
              <a:rPr lang="de-DE" sz="20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Besprechung der Abläufe und Regeln</a:t>
            </a:r>
          </a:p>
          <a:p>
            <a:pPr marL="0" indent="0" algn="ctr">
              <a:buNone/>
            </a:pPr>
            <a:r>
              <a:rPr lang="de-DE" sz="20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Kennenlernen der offenen Angebote</a:t>
            </a:r>
          </a:p>
        </p:txBody>
      </p:sp>
      <p:pic>
        <p:nvPicPr>
          <p:cNvPr id="4" name="Bild 1">
            <a:extLst>
              <a:ext uri="{FF2B5EF4-FFF2-40B4-BE49-F238E27FC236}">
                <a16:creationId xmlns:a16="http://schemas.microsoft.com/office/drawing/2014/main" id="{6F1C8A70-9C0C-433F-863E-C4502CEB217D}"/>
              </a:ext>
            </a:extLst>
          </p:cNvPr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483177" y="111654"/>
            <a:ext cx="1596970" cy="9839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feld 4">
            <a:extLst>
              <a:ext uri="{FF2B5EF4-FFF2-40B4-BE49-F238E27FC236}">
                <a16:creationId xmlns:a16="http://schemas.microsoft.com/office/drawing/2014/main" id="{44C68C45-9602-4E37-8A21-37B728EA8011}"/>
              </a:ext>
            </a:extLst>
          </p:cNvPr>
          <p:cNvSpPr txBox="1"/>
          <p:nvPr/>
        </p:nvSpPr>
        <p:spPr>
          <a:xfrm>
            <a:off x="838199" y="2456795"/>
            <a:ext cx="11610704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Vorschulkinder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2600" dirty="0">
                <a:latin typeface="Arial" panose="020B0604020202020204" pitchFamily="34" charset="0"/>
                <a:cs typeface="Arial" panose="020B0604020202020204" pitchFamily="34" charset="0"/>
              </a:rPr>
              <a:t>Mittagessen um 12:30 Uhr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2600" dirty="0">
                <a:latin typeface="Arial" panose="020B0604020202020204" pitchFamily="34" charset="0"/>
                <a:cs typeface="Arial" panose="020B0604020202020204" pitchFamily="34" charset="0"/>
              </a:rPr>
              <a:t>Eigene offene Angebote im Mittagsband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de-DE" sz="2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e-DE" sz="26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Erstklässler*innen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2600" dirty="0">
                <a:latin typeface="Arial" panose="020B0604020202020204" pitchFamily="34" charset="0"/>
                <a:cs typeface="Arial" panose="020B0604020202020204" pitchFamily="34" charset="0"/>
              </a:rPr>
              <a:t>Abholung der Kinder aus den Klassen in den ersten Wochen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2600" dirty="0">
                <a:latin typeface="Arial" panose="020B0604020202020204" pitchFamily="34" charset="0"/>
                <a:cs typeface="Arial" panose="020B0604020202020204" pitchFamily="34" charset="0"/>
              </a:rPr>
              <a:t>Gemeinsames Mittagessen und Schulaufgabenbetreuung in der Stammgruppe bis zu den Herbstferien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2600" dirty="0">
                <a:latin typeface="Arial" panose="020B0604020202020204" pitchFamily="34" charset="0"/>
                <a:cs typeface="Arial" panose="020B0604020202020204" pitchFamily="34" charset="0"/>
              </a:rPr>
              <a:t>Heranführen an das Mittagsband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2600" dirty="0">
                <a:latin typeface="Arial" panose="020B0604020202020204" pitchFamily="34" charset="0"/>
                <a:cs typeface="Arial" panose="020B0604020202020204" pitchFamily="34" charset="0"/>
              </a:rPr>
              <a:t>Stärkung der Selbstständigkeit</a:t>
            </a:r>
          </a:p>
        </p:txBody>
      </p:sp>
    </p:spTree>
    <p:extLst>
      <p:ext uri="{BB962C8B-B14F-4D97-AF65-F5344CB8AC3E}">
        <p14:creationId xmlns:p14="http://schemas.microsoft.com/office/powerpoint/2010/main" val="117247647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10D6210-A6E3-484D-A889-23DC0CC60B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/>
          <a:lstStyle/>
          <a:p>
            <a:pPr algn="ctr"/>
            <a:r>
              <a:rPr lang="de-DE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Abholzeiten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B482422B-3AEC-450F-9D8B-C4E516870F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095638"/>
            <a:ext cx="11127377" cy="5650707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00000"/>
              </a:lnSpc>
            </a:pPr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13:00 Uhr – keine Teilnahme am Ganztag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de-DE" sz="2000" dirty="0">
                <a:latin typeface="Arial" panose="020B0604020202020204" pitchFamily="34" charset="0"/>
                <a:cs typeface="Arial" panose="020B0604020202020204" pitchFamily="34" charset="0"/>
              </a:rPr>
              <a:t>		(und auch keine Teilnahme am Mittagessen)</a:t>
            </a:r>
          </a:p>
          <a:p>
            <a:pPr marL="0" indent="0">
              <a:lnSpc>
                <a:spcPct val="100000"/>
              </a:lnSpc>
              <a:buNone/>
            </a:pPr>
            <a:endParaRPr lang="de-DE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</a:pPr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14:30 Uhr – Vor Beginn der offenen Angebote</a:t>
            </a:r>
          </a:p>
          <a:p>
            <a:pPr marL="0" indent="0">
              <a:lnSpc>
                <a:spcPct val="100000"/>
              </a:lnSpc>
              <a:buNone/>
            </a:pPr>
            <a:endParaRPr lang="de-DE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</a:pPr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16:00 Uhr – Nach der Verabschiedung</a:t>
            </a:r>
          </a:p>
          <a:p>
            <a:pPr>
              <a:lnSpc>
                <a:spcPct val="100000"/>
              </a:lnSpc>
            </a:pPr>
            <a:endParaRPr lang="de-DE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Freitags und in den Ferien auch 13:45 Uhr</a:t>
            </a:r>
          </a:p>
          <a:p>
            <a:pPr marL="0" indent="0" algn="ctr">
              <a:lnSpc>
                <a:spcPct val="100000"/>
              </a:lnSpc>
              <a:buNone/>
            </a:pPr>
            <a:endParaRPr lang="de-DE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de-DE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Abweichende Abholzeiten sind </a:t>
            </a:r>
            <a:r>
              <a:rPr lang="de-DE" b="1" u="sng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nicht</a:t>
            </a:r>
            <a:r>
              <a:rPr lang="de-DE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möglich!</a:t>
            </a:r>
          </a:p>
          <a:p>
            <a:pPr marL="0" indent="0">
              <a:lnSpc>
                <a:spcPct val="100000"/>
              </a:lnSpc>
              <a:buNone/>
            </a:pPr>
            <a:endParaRPr lang="de-DE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</a:pPr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Spätbetreuung: Abholung jederzeit möglich!</a:t>
            </a:r>
          </a:p>
        </p:txBody>
      </p:sp>
      <p:pic>
        <p:nvPicPr>
          <p:cNvPr id="4" name="Bild 1">
            <a:extLst>
              <a:ext uri="{FF2B5EF4-FFF2-40B4-BE49-F238E27FC236}">
                <a16:creationId xmlns:a16="http://schemas.microsoft.com/office/drawing/2014/main" id="{80BAFE01-458D-425C-AB4A-F43125D71EF1}"/>
              </a:ext>
            </a:extLst>
          </p:cNvPr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483177" y="111654"/>
            <a:ext cx="1596970" cy="9839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406433691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AD6EC8D-73EB-4D84-82E4-4C353D8D25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-5912"/>
            <a:ext cx="10515600" cy="1325563"/>
          </a:xfrm>
        </p:spPr>
        <p:txBody>
          <a:bodyPr>
            <a:noAutofit/>
          </a:bodyPr>
          <a:lstStyle/>
          <a:p>
            <a:pPr algn="ctr"/>
            <a:br>
              <a:rPr lang="de-DE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Generelle Änderung </a:t>
            </a:r>
            <a:br>
              <a:rPr lang="de-DE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de-DE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7" name="Inhaltsplatzhalter 6">
            <a:extLst>
              <a:ext uri="{FF2B5EF4-FFF2-40B4-BE49-F238E27FC236}">
                <a16:creationId xmlns:a16="http://schemas.microsoft.com/office/drawing/2014/main" id="{10938433-6490-4B9B-B66D-BC079E34794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37799401"/>
              </p:ext>
            </p:extLst>
          </p:nvPr>
        </p:nvGraphicFramePr>
        <p:xfrm>
          <a:off x="2578696" y="1322908"/>
          <a:ext cx="7110528" cy="455197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510910">
                  <a:extLst>
                    <a:ext uri="{9D8B030D-6E8A-4147-A177-3AD203B41FA5}">
                      <a16:colId xmlns:a16="http://schemas.microsoft.com/office/drawing/2014/main" val="620347609"/>
                    </a:ext>
                  </a:extLst>
                </a:gridCol>
                <a:gridCol w="1219543">
                  <a:extLst>
                    <a:ext uri="{9D8B030D-6E8A-4147-A177-3AD203B41FA5}">
                      <a16:colId xmlns:a16="http://schemas.microsoft.com/office/drawing/2014/main" val="804314278"/>
                    </a:ext>
                  </a:extLst>
                </a:gridCol>
                <a:gridCol w="4380075">
                  <a:extLst>
                    <a:ext uri="{9D8B030D-6E8A-4147-A177-3AD203B41FA5}">
                      <a16:colId xmlns:a16="http://schemas.microsoft.com/office/drawing/2014/main" val="2783549161"/>
                    </a:ext>
                  </a:extLst>
                </a:gridCol>
              </a:tblGrid>
              <a:tr h="898960">
                <a:tc grid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400"/>
                        </a:spcAft>
                      </a:pPr>
                      <a:r>
                        <a:rPr lang="de-DE" sz="1600" dirty="0">
                          <a:solidFill>
                            <a:sysClr val="windowText" lastClr="000000"/>
                          </a:solidFill>
                          <a:effectLst/>
                        </a:rPr>
                        <a:t>Generelle Änderung der Abholzeiten</a:t>
                      </a:r>
                      <a:endParaRPr lang="de-DE" sz="1100" dirty="0">
                        <a:solidFill>
                          <a:sysClr val="windowText" lastClr="000000"/>
                        </a:solidFill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200"/>
                        </a:spcAft>
                      </a:pPr>
                      <a:r>
                        <a:rPr lang="de-DE" sz="900" dirty="0">
                          <a:solidFill>
                            <a:sysClr val="windowText" lastClr="000000"/>
                          </a:solidFill>
                          <a:effectLst/>
                        </a:rPr>
                        <a:t>Mögliche Abholzeiten: Mo. – Fr.: 13:00 Uhr, 14:30 Uhr, 16:00 Uhr</a:t>
                      </a:r>
                      <a:endParaRPr lang="de-DE" sz="1100" dirty="0">
                        <a:solidFill>
                          <a:sysClr val="windowText" lastClr="000000"/>
                        </a:solidFill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200"/>
                        </a:spcAft>
                      </a:pPr>
                      <a:r>
                        <a:rPr lang="de-DE" sz="900" dirty="0">
                          <a:solidFill>
                            <a:sysClr val="windowText" lastClr="000000"/>
                          </a:solidFill>
                          <a:effectLst/>
                        </a:rPr>
                        <a:t>Freitags und in den Ferien: auch 13:45 Uhr</a:t>
                      </a:r>
                      <a:endParaRPr lang="de-DE" sz="1100" dirty="0">
                        <a:solidFill>
                          <a:sysClr val="windowText" lastClr="000000"/>
                        </a:solidFill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200"/>
                        </a:spcAft>
                      </a:pPr>
                      <a:r>
                        <a:rPr lang="de-DE" sz="900" dirty="0">
                          <a:solidFill>
                            <a:sysClr val="windowText" lastClr="000000"/>
                          </a:solidFill>
                          <a:effectLst/>
                        </a:rPr>
                        <a:t>(Während der Spätbetreuung ist eine Abholung jederzeit möglich.)</a:t>
                      </a:r>
                      <a:endParaRPr lang="de-DE" sz="1100" dirty="0"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428" marR="6842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01371674"/>
                  </a:ext>
                </a:extLst>
              </a:tr>
              <a:tr h="295364"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DE" sz="1000" dirty="0">
                          <a:solidFill>
                            <a:sysClr val="windowText" lastClr="000000"/>
                          </a:solidFill>
                          <a:effectLst/>
                        </a:rPr>
                        <a:t>Name des Kindes: </a:t>
                      </a:r>
                      <a:endParaRPr lang="de-DE" sz="1100" dirty="0"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428" marR="6842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DE" sz="1100" dirty="0">
                          <a:solidFill>
                            <a:sysClr val="windowText" lastClr="000000"/>
                          </a:solidFill>
                          <a:effectLst/>
                        </a:rPr>
                        <a:t>Klasse: </a:t>
                      </a:r>
                      <a:endParaRPr lang="de-DE" sz="1100" dirty="0"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428" marR="6842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99352384"/>
                  </a:ext>
                </a:extLst>
              </a:tr>
              <a:tr h="25828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DE" sz="1200" dirty="0">
                          <a:solidFill>
                            <a:sysClr val="windowText" lastClr="000000"/>
                          </a:solidFill>
                          <a:effectLst/>
                        </a:rPr>
                        <a:t>Wochentag</a:t>
                      </a:r>
                      <a:endParaRPr lang="de-DE" sz="1100" dirty="0"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428" marR="6842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200"/>
                        </a:spcBef>
                        <a:spcAft>
                          <a:spcPts val="800"/>
                        </a:spcAft>
                      </a:pPr>
                      <a:r>
                        <a:rPr lang="de-DE" sz="1200" dirty="0">
                          <a:solidFill>
                            <a:sysClr val="windowText" lastClr="000000"/>
                          </a:solidFill>
                          <a:effectLst/>
                        </a:rPr>
                        <a:t>Abholzeit</a:t>
                      </a:r>
                      <a:endParaRPr lang="de-DE" sz="1100" dirty="0"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428" marR="6842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200"/>
                        </a:spcBef>
                        <a:spcAft>
                          <a:spcPts val="800"/>
                        </a:spcAft>
                      </a:pPr>
                      <a:r>
                        <a:rPr lang="de-DE" sz="1200" dirty="0">
                          <a:solidFill>
                            <a:sysClr val="windowText" lastClr="000000"/>
                          </a:solidFill>
                          <a:effectLst/>
                        </a:rPr>
                        <a:t>Bemerkung</a:t>
                      </a:r>
                      <a:endParaRPr lang="de-DE" sz="1100" dirty="0"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428" marR="6842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17683534"/>
                  </a:ext>
                </a:extLst>
              </a:tr>
              <a:tr h="29536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DE" sz="1200" dirty="0">
                          <a:solidFill>
                            <a:sysClr val="windowText" lastClr="000000"/>
                          </a:solidFill>
                          <a:effectLst/>
                        </a:rPr>
                        <a:t>jeden Montag</a:t>
                      </a:r>
                      <a:endParaRPr lang="de-DE" sz="1100" dirty="0"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428" marR="6842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DE" sz="1100" dirty="0">
                          <a:solidFill>
                            <a:sysClr val="windowText" lastClr="000000"/>
                          </a:solidFill>
                          <a:effectLst/>
                        </a:rPr>
                        <a:t> </a:t>
                      </a:r>
                      <a:endParaRPr lang="de-DE" sz="1100" dirty="0"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428" marR="6842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DE" sz="1100" dirty="0">
                          <a:solidFill>
                            <a:sysClr val="windowText" lastClr="000000"/>
                          </a:solidFill>
                          <a:effectLst/>
                        </a:rPr>
                        <a:t> </a:t>
                      </a:r>
                      <a:endParaRPr lang="de-DE" sz="1100" dirty="0"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428" marR="6842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21037323"/>
                  </a:ext>
                </a:extLst>
              </a:tr>
              <a:tr h="29536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DE" sz="1200" dirty="0">
                          <a:solidFill>
                            <a:sysClr val="windowText" lastClr="000000"/>
                          </a:solidFill>
                          <a:effectLst/>
                        </a:rPr>
                        <a:t>jeden Dienstag</a:t>
                      </a:r>
                      <a:endParaRPr lang="de-DE" sz="1100" dirty="0"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428" marR="6842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DE" sz="1100" dirty="0">
                          <a:solidFill>
                            <a:sysClr val="windowText" lastClr="000000"/>
                          </a:solidFill>
                          <a:effectLst/>
                        </a:rPr>
                        <a:t> </a:t>
                      </a:r>
                      <a:endParaRPr lang="de-DE" sz="1100" dirty="0"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428" marR="6842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DE" sz="1100" dirty="0">
                          <a:solidFill>
                            <a:sysClr val="windowText" lastClr="000000"/>
                          </a:solidFill>
                          <a:effectLst/>
                        </a:rPr>
                        <a:t> </a:t>
                      </a:r>
                      <a:endParaRPr lang="de-DE" sz="1100" dirty="0"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428" marR="6842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55644858"/>
                  </a:ext>
                </a:extLst>
              </a:tr>
              <a:tr h="29536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DE" sz="1200" dirty="0">
                          <a:solidFill>
                            <a:sysClr val="windowText" lastClr="000000"/>
                          </a:solidFill>
                          <a:effectLst/>
                        </a:rPr>
                        <a:t>jeden Mittwoch</a:t>
                      </a:r>
                      <a:endParaRPr lang="de-DE" sz="1100" dirty="0"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428" marR="6842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DE" sz="1100" dirty="0">
                          <a:solidFill>
                            <a:sysClr val="windowText" lastClr="000000"/>
                          </a:solidFill>
                          <a:effectLst/>
                        </a:rPr>
                        <a:t> </a:t>
                      </a:r>
                      <a:endParaRPr lang="de-DE" sz="1100" dirty="0"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428" marR="6842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DE" sz="1100" dirty="0">
                          <a:solidFill>
                            <a:sysClr val="windowText" lastClr="000000"/>
                          </a:solidFill>
                          <a:effectLst/>
                        </a:rPr>
                        <a:t> </a:t>
                      </a:r>
                      <a:endParaRPr lang="de-DE" sz="1100" dirty="0"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428" marR="6842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12720552"/>
                  </a:ext>
                </a:extLst>
              </a:tr>
              <a:tr h="29536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DE" sz="1200" dirty="0">
                          <a:solidFill>
                            <a:sysClr val="windowText" lastClr="000000"/>
                          </a:solidFill>
                          <a:effectLst/>
                        </a:rPr>
                        <a:t>jeden Donnerstag</a:t>
                      </a:r>
                      <a:endParaRPr lang="de-DE" sz="1100" dirty="0"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428" marR="6842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DE" sz="1100" dirty="0">
                          <a:solidFill>
                            <a:sysClr val="windowText" lastClr="000000"/>
                          </a:solidFill>
                          <a:effectLst/>
                        </a:rPr>
                        <a:t> </a:t>
                      </a:r>
                      <a:endParaRPr lang="de-DE" sz="1100" dirty="0"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428" marR="6842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DE" sz="1100" dirty="0">
                          <a:solidFill>
                            <a:sysClr val="windowText" lastClr="000000"/>
                          </a:solidFill>
                          <a:effectLst/>
                        </a:rPr>
                        <a:t> </a:t>
                      </a:r>
                      <a:endParaRPr lang="de-DE" sz="1100" dirty="0"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428" marR="6842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63444182"/>
                  </a:ext>
                </a:extLst>
              </a:tr>
              <a:tr h="29536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DE" sz="1200" dirty="0">
                          <a:solidFill>
                            <a:sysClr val="windowText" lastClr="000000"/>
                          </a:solidFill>
                          <a:effectLst/>
                        </a:rPr>
                        <a:t>jeden Freitag</a:t>
                      </a:r>
                      <a:endParaRPr lang="de-DE" sz="1100" dirty="0"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428" marR="6842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DE" sz="1100" dirty="0">
                          <a:solidFill>
                            <a:sysClr val="windowText" lastClr="000000"/>
                          </a:solidFill>
                          <a:effectLst/>
                        </a:rPr>
                        <a:t> </a:t>
                      </a:r>
                      <a:endParaRPr lang="de-DE" sz="1100" dirty="0"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428" marR="6842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DE" sz="1100">
                          <a:solidFill>
                            <a:sysClr val="windowText" lastClr="000000"/>
                          </a:solidFill>
                          <a:effectLst/>
                        </a:rPr>
                        <a:t> </a:t>
                      </a:r>
                      <a:endParaRPr lang="de-DE" sz="1100"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428" marR="6842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7003596"/>
                  </a:ext>
                </a:extLst>
              </a:tr>
              <a:tr h="663592">
                <a:tc grid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sz="1400" dirty="0">
                          <a:solidFill>
                            <a:sysClr val="windowText" lastClr="000000"/>
                          </a:solidFill>
                          <a:effectLst/>
                        </a:rPr>
                        <a:t>о</a:t>
                      </a:r>
                      <a:r>
                        <a:rPr lang="de-DE" sz="1100" dirty="0">
                          <a:solidFill>
                            <a:sysClr val="windowText" lastClr="000000"/>
                          </a:solidFill>
                          <a:effectLst/>
                        </a:rPr>
                        <a:t>     mein Kind darf allein losgehen.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1200"/>
                        </a:spcAft>
                      </a:pPr>
                      <a:r>
                        <a:rPr lang="de-DE" sz="1100" dirty="0">
                          <a:solidFill>
                            <a:sysClr val="windowText" lastClr="000000"/>
                          </a:solidFill>
                          <a:effectLst/>
                        </a:rPr>
                        <a:t> </a:t>
                      </a:r>
                      <a:endParaRPr lang="de-DE" sz="1100" dirty="0"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428" marR="68428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58086665"/>
                  </a:ext>
                </a:extLst>
              </a:tr>
              <a:tr h="552992">
                <a:tc grid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200"/>
                        </a:spcAft>
                      </a:pPr>
                      <a:r>
                        <a:rPr lang="de-DE" sz="1000" u="sng" dirty="0">
                          <a:solidFill>
                            <a:sysClr val="windowText" lastClr="000000"/>
                          </a:solidFill>
                          <a:effectLst/>
                        </a:rPr>
                        <a:t>Bei der Abholzeit um 13:00 Uhr nimmt Ihr Kind nicht am Ganztag und nicht am Mittagessen teil.</a:t>
                      </a:r>
                      <a:endParaRPr lang="de-DE" sz="1100" dirty="0"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428" marR="6842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90848249"/>
                  </a:ext>
                </a:extLst>
              </a:tr>
              <a:tr h="405961">
                <a:tc grid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1800"/>
                        </a:spcBef>
                        <a:spcAft>
                          <a:spcPts val="1200"/>
                        </a:spcAft>
                      </a:pPr>
                      <a:r>
                        <a:rPr lang="de-DE" sz="1100" dirty="0">
                          <a:solidFill>
                            <a:sysClr val="windowText" lastClr="000000"/>
                          </a:solidFill>
                          <a:effectLst/>
                        </a:rPr>
                        <a:t>Datum:  ______________  Name der/des Erziehungsberechtigten: _______________________________</a:t>
                      </a:r>
                      <a:endParaRPr lang="de-DE" sz="1100" dirty="0"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428" marR="68428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08660323"/>
                  </a:ext>
                </a:extLst>
              </a:tr>
            </a:tbl>
          </a:graphicData>
        </a:graphic>
      </p:graphicFrame>
      <p:pic>
        <p:nvPicPr>
          <p:cNvPr id="4" name="Bild 1">
            <a:extLst>
              <a:ext uri="{FF2B5EF4-FFF2-40B4-BE49-F238E27FC236}">
                <a16:creationId xmlns:a16="http://schemas.microsoft.com/office/drawing/2014/main" id="{D0DC8E24-3AE8-4A5A-8471-53D2416EC472}"/>
              </a:ext>
            </a:extLst>
          </p:cNvPr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483177" y="111654"/>
            <a:ext cx="1596970" cy="9839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4" name="Bild 1">
            <a:extLst>
              <a:ext uri="{FF2B5EF4-FFF2-40B4-BE49-F238E27FC236}">
                <a16:creationId xmlns:a16="http://schemas.microsoft.com/office/drawing/2014/main" id="{47D4D2E2-E07A-412F-BB4B-18EE8E39115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45808" y="1387440"/>
            <a:ext cx="1057571" cy="6832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feld 7">
            <a:extLst>
              <a:ext uri="{FF2B5EF4-FFF2-40B4-BE49-F238E27FC236}">
                <a16:creationId xmlns:a16="http://schemas.microsoft.com/office/drawing/2014/main" id="{E2D1E0B2-C1A6-4BAF-BE0C-14816C853BCD}"/>
              </a:ext>
            </a:extLst>
          </p:cNvPr>
          <p:cNvSpPr txBox="1"/>
          <p:nvPr/>
        </p:nvSpPr>
        <p:spPr>
          <a:xfrm>
            <a:off x="3762102" y="6021675"/>
            <a:ext cx="794221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600" dirty="0">
                <a:latin typeface="Arial" panose="020B0604020202020204" pitchFamily="34" charset="0"/>
                <a:cs typeface="Arial" panose="020B0604020202020204" pitchFamily="34" charset="0"/>
              </a:rPr>
              <a:t>Formular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1600" dirty="0">
                <a:latin typeface="Arial" panose="020B0604020202020204" pitchFamily="34" charset="0"/>
                <a:cs typeface="Arial" panose="020B0604020202020204" pitchFamily="34" charset="0"/>
              </a:rPr>
              <a:t>Homepage: www.schule-schnuckendrift.de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1600" dirty="0">
                <a:latin typeface="Arial" panose="020B0604020202020204" pitchFamily="34" charset="0"/>
                <a:cs typeface="Arial" panose="020B0604020202020204" pitchFamily="34" charset="0"/>
              </a:rPr>
              <a:t>Über die Klassenleitungen/Vorschulkräften</a:t>
            </a:r>
          </a:p>
        </p:txBody>
      </p:sp>
    </p:spTree>
    <p:extLst>
      <p:ext uri="{BB962C8B-B14F-4D97-AF65-F5344CB8AC3E}">
        <p14:creationId xmlns:p14="http://schemas.microsoft.com/office/powerpoint/2010/main" val="419034900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138357A-A027-48A7-A36D-2E5218DF0A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/>
          <a:lstStyle/>
          <a:p>
            <a:pPr algn="ctr"/>
            <a:r>
              <a:rPr lang="de-DE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Tagesaktuelle Änderung </a:t>
            </a:r>
          </a:p>
        </p:txBody>
      </p:sp>
      <p:graphicFrame>
        <p:nvGraphicFramePr>
          <p:cNvPr id="5" name="Inhaltsplatzhalter 4">
            <a:extLst>
              <a:ext uri="{FF2B5EF4-FFF2-40B4-BE49-F238E27FC236}">
                <a16:creationId xmlns:a16="http://schemas.microsoft.com/office/drawing/2014/main" id="{A6C021E4-0C61-4834-891A-48393561E72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99812729"/>
              </p:ext>
            </p:extLst>
          </p:nvPr>
        </p:nvGraphicFramePr>
        <p:xfrm>
          <a:off x="2516697" y="1325562"/>
          <a:ext cx="7411074" cy="4623062"/>
        </p:xfrm>
        <a:graphic>
          <a:graphicData uri="http://schemas.openxmlformats.org/drawingml/2006/table">
            <a:tbl>
              <a:tblPr firstRow="1" firstCol="1" bandRow="1"/>
              <a:tblGrid>
                <a:gridCol w="1252757">
                  <a:extLst>
                    <a:ext uri="{9D8B030D-6E8A-4147-A177-3AD203B41FA5}">
                      <a16:colId xmlns:a16="http://schemas.microsoft.com/office/drawing/2014/main" val="447543960"/>
                    </a:ext>
                  </a:extLst>
                </a:gridCol>
                <a:gridCol w="1152300">
                  <a:extLst>
                    <a:ext uri="{9D8B030D-6E8A-4147-A177-3AD203B41FA5}">
                      <a16:colId xmlns:a16="http://schemas.microsoft.com/office/drawing/2014/main" val="1883839344"/>
                    </a:ext>
                  </a:extLst>
                </a:gridCol>
                <a:gridCol w="1151562">
                  <a:extLst>
                    <a:ext uri="{9D8B030D-6E8A-4147-A177-3AD203B41FA5}">
                      <a16:colId xmlns:a16="http://schemas.microsoft.com/office/drawing/2014/main" val="1166711789"/>
                    </a:ext>
                  </a:extLst>
                </a:gridCol>
                <a:gridCol w="3854455">
                  <a:extLst>
                    <a:ext uri="{9D8B030D-6E8A-4147-A177-3AD203B41FA5}">
                      <a16:colId xmlns:a16="http://schemas.microsoft.com/office/drawing/2014/main" val="409225182"/>
                    </a:ext>
                  </a:extLst>
                </a:gridCol>
              </a:tblGrid>
              <a:tr h="852339">
                <a:tc gridSpan="4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400"/>
                        </a:spcAft>
                      </a:pPr>
                      <a:r>
                        <a:rPr lang="de-DE" sz="1600" b="1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Tagesaktuelle Änderung der Abholzeiten</a:t>
                      </a:r>
                      <a:endParaRPr lang="de-D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200"/>
                        </a:spcAft>
                      </a:pPr>
                      <a:r>
                        <a:rPr lang="de-DE" sz="900" b="1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Mögliche Abholzeiten: Mo. – Fr.: 13:00 Uhr, 14:30 Uhr, 16:00 Uhr</a:t>
                      </a:r>
                      <a:endParaRPr lang="de-D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200"/>
                        </a:spcAft>
                      </a:pPr>
                      <a:r>
                        <a:rPr lang="de-DE" sz="900" b="1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Freitags und in den Ferien: auch 13:45 Uhr</a:t>
                      </a:r>
                      <a:endParaRPr lang="de-D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200"/>
                        </a:spcAft>
                      </a:pPr>
                      <a:r>
                        <a:rPr lang="de-DE" sz="900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(Während der Spätbetreuung ist eine Abholung jederzeit möglich.)</a:t>
                      </a:r>
                      <a:endParaRPr lang="de-D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89081725"/>
                  </a:ext>
                </a:extLst>
              </a:tr>
              <a:tr h="308903">
                <a:tc grid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DE" sz="1100" b="1">
                          <a:effectLst/>
                          <a:latin typeface="Trebuchet MS" panose="020B0603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Name des Kindes: </a:t>
                      </a:r>
                      <a:endParaRPr lang="de-D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DE" sz="1100" b="1">
                          <a:effectLst/>
                          <a:latin typeface="Trebuchet MS" panose="020B0603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Klasse: </a:t>
                      </a:r>
                      <a:endParaRPr lang="de-D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04509142"/>
                  </a:ext>
                </a:extLst>
              </a:tr>
              <a:tr h="27012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DE" sz="1200" b="1">
                          <a:effectLst/>
                          <a:latin typeface="Trebuchet MS" panose="020B0603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Wochentag</a:t>
                      </a:r>
                      <a:endParaRPr lang="de-D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200"/>
                        </a:spcBef>
                        <a:spcAft>
                          <a:spcPts val="800"/>
                        </a:spcAft>
                      </a:pPr>
                      <a:r>
                        <a:rPr lang="de-DE" sz="1200" b="1">
                          <a:effectLst/>
                          <a:latin typeface="Trebuchet MS" panose="020B0603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Datum</a:t>
                      </a:r>
                      <a:endParaRPr lang="de-D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200"/>
                        </a:spcBef>
                        <a:spcAft>
                          <a:spcPts val="800"/>
                        </a:spcAft>
                      </a:pPr>
                      <a:r>
                        <a:rPr lang="de-DE" sz="1200" b="1">
                          <a:effectLst/>
                          <a:latin typeface="Trebuchet MS" panose="020B0603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Abholzeit</a:t>
                      </a:r>
                      <a:endParaRPr lang="de-D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200"/>
                        </a:spcBef>
                        <a:spcAft>
                          <a:spcPts val="800"/>
                        </a:spcAft>
                      </a:pPr>
                      <a:r>
                        <a:rPr lang="de-DE" sz="1200" b="1">
                          <a:effectLst/>
                          <a:latin typeface="Trebuchet MS" panose="020B0603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Bemerkung</a:t>
                      </a:r>
                      <a:endParaRPr lang="de-D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57230644"/>
                  </a:ext>
                </a:extLst>
              </a:tr>
              <a:tr h="30890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DE" sz="1200">
                          <a:effectLst/>
                          <a:latin typeface="Trebuchet MS" panose="020B0603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Montag</a:t>
                      </a:r>
                      <a:endParaRPr lang="de-D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DE" sz="1100">
                          <a:effectLst/>
                          <a:latin typeface="Trebuchet MS" panose="020B0603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de-D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DE" sz="1100">
                          <a:effectLst/>
                          <a:latin typeface="Trebuchet MS" panose="020B0603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de-D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DE" sz="1100">
                          <a:effectLst/>
                          <a:latin typeface="Trebuchet MS" panose="020B0603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de-D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97730053"/>
                  </a:ext>
                </a:extLst>
              </a:tr>
              <a:tr h="30890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DE" sz="1200">
                          <a:effectLst/>
                          <a:latin typeface="Trebuchet MS" panose="020B0603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Dienstag</a:t>
                      </a:r>
                      <a:endParaRPr lang="de-D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DE" sz="1100">
                          <a:effectLst/>
                          <a:latin typeface="Trebuchet MS" panose="020B0603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de-D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DE" sz="1100">
                          <a:effectLst/>
                          <a:latin typeface="Trebuchet MS" panose="020B0603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de-D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DE" sz="1100">
                          <a:effectLst/>
                          <a:latin typeface="Trebuchet MS" panose="020B0603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de-D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6255431"/>
                  </a:ext>
                </a:extLst>
              </a:tr>
              <a:tr h="30890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DE" sz="1200">
                          <a:effectLst/>
                          <a:latin typeface="Trebuchet MS" panose="020B0603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Mittwoch</a:t>
                      </a:r>
                      <a:endParaRPr lang="de-D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DE" sz="1100">
                          <a:effectLst/>
                          <a:latin typeface="Trebuchet MS" panose="020B0603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de-D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DE" sz="1100">
                          <a:effectLst/>
                          <a:latin typeface="Trebuchet MS" panose="020B0603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de-D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DE" sz="1100">
                          <a:effectLst/>
                          <a:latin typeface="Trebuchet MS" panose="020B0603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de-D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52891343"/>
                  </a:ext>
                </a:extLst>
              </a:tr>
              <a:tr h="30890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DE" sz="1200">
                          <a:effectLst/>
                          <a:latin typeface="Trebuchet MS" panose="020B0603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Donnerstag</a:t>
                      </a:r>
                      <a:endParaRPr lang="de-D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DE" sz="1100">
                          <a:effectLst/>
                          <a:latin typeface="Trebuchet MS" panose="020B0603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de-D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DE" sz="1100">
                          <a:effectLst/>
                          <a:latin typeface="Trebuchet MS" panose="020B0603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de-D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DE" sz="1100">
                          <a:effectLst/>
                          <a:latin typeface="Trebuchet MS" panose="020B0603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de-D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74280145"/>
                  </a:ext>
                </a:extLst>
              </a:tr>
              <a:tr h="30890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DE" sz="1200">
                          <a:effectLst/>
                          <a:latin typeface="Trebuchet MS" panose="020B0603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Freitag</a:t>
                      </a:r>
                      <a:endParaRPr lang="de-D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DE" sz="1100">
                          <a:effectLst/>
                          <a:latin typeface="Trebuchet MS" panose="020B0603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de-D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DE" sz="1100">
                          <a:effectLst/>
                          <a:latin typeface="Trebuchet MS" panose="020B0603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de-D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DE" sz="1100">
                          <a:effectLst/>
                          <a:latin typeface="Trebuchet MS" panose="020B0603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de-D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72225974"/>
                  </a:ext>
                </a:extLst>
              </a:tr>
              <a:tr h="694009">
                <a:tc gridSpan="4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sz="1400">
                          <a:effectLst/>
                          <a:latin typeface="Trebuchet MS" panose="020B0603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</a:t>
                      </a:r>
                      <a:r>
                        <a:rPr lang="de-DE" sz="1100">
                          <a:effectLst/>
                          <a:latin typeface="Trebuchet MS" panose="020B0603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   mein Kind darf allein losgehen.</a:t>
                      </a:r>
                      <a:endParaRPr lang="de-D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1200"/>
                        </a:spcAft>
                      </a:pPr>
                      <a:r>
                        <a:rPr lang="de-DE" sz="1100">
                          <a:effectLst/>
                          <a:latin typeface="Trebuchet MS" panose="020B0603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de-D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31375228"/>
                  </a:ext>
                </a:extLst>
              </a:tr>
              <a:tr h="578342">
                <a:tc gridSpan="4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200"/>
                        </a:spcAft>
                      </a:pPr>
                      <a:r>
                        <a:rPr lang="de-DE" sz="1000" b="1" u="sng">
                          <a:effectLst/>
                          <a:latin typeface="Trebuchet MS" panose="020B0603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Bei der Abholzeit um 13:00 Uhr nimmt Ihr Kind nicht am Ganztag und nicht am Mittagessen teil.</a:t>
                      </a:r>
                      <a:endParaRPr lang="de-D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1277131"/>
                  </a:ext>
                </a:extLst>
              </a:tr>
              <a:tr h="374834">
                <a:tc gridSpan="4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1800"/>
                        </a:spcBef>
                        <a:spcAft>
                          <a:spcPts val="1200"/>
                        </a:spcAft>
                      </a:pPr>
                      <a:r>
                        <a:rPr lang="de-DE" sz="1100" dirty="0">
                          <a:effectLst/>
                          <a:latin typeface="Trebuchet MS" panose="020B0603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Datum:  ______________  Name der/des Erziehungsberechtigten: _______________________________</a:t>
                      </a:r>
                      <a:endParaRPr lang="de-D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27954191"/>
                  </a:ext>
                </a:extLst>
              </a:tr>
            </a:tbl>
          </a:graphicData>
        </a:graphic>
      </p:graphicFrame>
      <p:pic>
        <p:nvPicPr>
          <p:cNvPr id="4" name="Bild 1">
            <a:extLst>
              <a:ext uri="{FF2B5EF4-FFF2-40B4-BE49-F238E27FC236}">
                <a16:creationId xmlns:a16="http://schemas.microsoft.com/office/drawing/2014/main" id="{0223FE30-F752-418A-9143-4257CCD3C58A}"/>
              </a:ext>
            </a:extLst>
          </p:cNvPr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483177" y="111654"/>
            <a:ext cx="1596970" cy="9839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49" name="Bild 1">
            <a:extLst>
              <a:ext uri="{FF2B5EF4-FFF2-40B4-BE49-F238E27FC236}">
                <a16:creationId xmlns:a16="http://schemas.microsoft.com/office/drawing/2014/main" id="{355941AD-91A7-4492-A9A6-01D5268807D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88231" y="1416396"/>
            <a:ext cx="1017058" cy="6557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feld 5">
            <a:extLst>
              <a:ext uri="{FF2B5EF4-FFF2-40B4-BE49-F238E27FC236}">
                <a16:creationId xmlns:a16="http://schemas.microsoft.com/office/drawing/2014/main" id="{B606C3F6-7BF6-4D0C-A563-A3C0CBF54A54}"/>
              </a:ext>
            </a:extLst>
          </p:cNvPr>
          <p:cNvSpPr txBox="1"/>
          <p:nvPr/>
        </p:nvSpPr>
        <p:spPr>
          <a:xfrm>
            <a:off x="3672401" y="5948626"/>
            <a:ext cx="821653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600" dirty="0">
                <a:latin typeface="Arial" panose="020B0604020202020204" pitchFamily="34" charset="0"/>
                <a:cs typeface="Arial" panose="020B0604020202020204" pitchFamily="34" charset="0"/>
              </a:rPr>
              <a:t>Formular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1600" dirty="0">
                <a:latin typeface="Arial" panose="020B0604020202020204" pitchFamily="34" charset="0"/>
                <a:cs typeface="Arial" panose="020B0604020202020204" pitchFamily="34" charset="0"/>
              </a:rPr>
              <a:t>Homepage: www.schule-schnuckendrift.de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1600" dirty="0">
                <a:latin typeface="Arial" panose="020B0604020202020204" pitchFamily="34" charset="0"/>
                <a:cs typeface="Arial" panose="020B0604020202020204" pitchFamily="34" charset="0"/>
              </a:rPr>
              <a:t>Über die Klassenleitungen/Vorschulkräften</a:t>
            </a:r>
          </a:p>
        </p:txBody>
      </p:sp>
    </p:spTree>
    <p:extLst>
      <p:ext uri="{BB962C8B-B14F-4D97-AF65-F5344CB8AC3E}">
        <p14:creationId xmlns:p14="http://schemas.microsoft.com/office/powerpoint/2010/main" val="409679132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1D200B9-EC08-49D8-BC69-51FC5052A1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/>
          <a:lstStyle/>
          <a:p>
            <a:pPr algn="ctr"/>
            <a:r>
              <a:rPr lang="de-DE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Früh- und Spätbetreuung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B451CA77-1ADE-4BFF-9370-916DED8A61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6062" y="1437217"/>
            <a:ext cx="10515600" cy="5420783"/>
          </a:xfrm>
        </p:spPr>
        <p:txBody>
          <a:bodyPr>
            <a:normAutofit lnSpcReduction="10000"/>
          </a:bodyPr>
          <a:lstStyle/>
          <a:p>
            <a:pPr>
              <a:lnSpc>
                <a:spcPct val="100000"/>
              </a:lnSpc>
            </a:pPr>
            <a:r>
              <a:rPr lang="de-DE" sz="2600" dirty="0">
                <a:latin typeface="Arial" panose="020B0604020202020204" pitchFamily="34" charset="0"/>
                <a:cs typeface="Arial" panose="020B0604020202020204" pitchFamily="34" charset="0"/>
              </a:rPr>
              <a:t>Frühbetreuung: zwischen 6:00 und 8:00 Uhr</a:t>
            </a:r>
          </a:p>
          <a:p>
            <a:pPr>
              <a:lnSpc>
                <a:spcPct val="100000"/>
              </a:lnSpc>
            </a:pPr>
            <a:endParaRPr lang="de-DE" sz="2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</a:pPr>
            <a:r>
              <a:rPr lang="de-DE" sz="2600" dirty="0">
                <a:latin typeface="Arial" panose="020B0604020202020204" pitchFamily="34" charset="0"/>
                <a:cs typeface="Arial" panose="020B0604020202020204" pitchFamily="34" charset="0"/>
              </a:rPr>
              <a:t>Spätbetreuung: zwischen 16:00 und 18:00 Uhr</a:t>
            </a:r>
          </a:p>
          <a:p>
            <a:pPr>
              <a:lnSpc>
                <a:spcPct val="100000"/>
              </a:lnSpc>
            </a:pPr>
            <a:endParaRPr lang="de-DE" sz="2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</a:pPr>
            <a:r>
              <a:rPr lang="de-DE" sz="2600" dirty="0">
                <a:latin typeface="Arial" panose="020B0604020202020204" pitchFamily="34" charset="0"/>
                <a:cs typeface="Arial" panose="020B0604020202020204" pitchFamily="34" charset="0"/>
              </a:rPr>
              <a:t>Kostenpflichtig</a:t>
            </a:r>
          </a:p>
          <a:p>
            <a:pPr>
              <a:lnSpc>
                <a:spcPct val="100000"/>
              </a:lnSpc>
            </a:pPr>
            <a:endParaRPr lang="de-DE" sz="2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</a:pPr>
            <a:r>
              <a:rPr lang="de-DE" sz="2600" dirty="0">
                <a:latin typeface="Arial" panose="020B0604020202020204" pitchFamily="34" charset="0"/>
                <a:cs typeface="Arial" panose="020B0604020202020204" pitchFamily="34" charset="0"/>
              </a:rPr>
              <a:t>Buchung bei der Anmeldung zum Ganztag</a:t>
            </a:r>
          </a:p>
          <a:p>
            <a:pPr>
              <a:lnSpc>
                <a:spcPct val="100000"/>
              </a:lnSpc>
            </a:pPr>
            <a:endParaRPr lang="de-DE" sz="2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</a:pPr>
            <a:r>
              <a:rPr lang="de-DE" sz="2600" dirty="0">
                <a:latin typeface="Arial" panose="020B0604020202020204" pitchFamily="34" charset="0"/>
                <a:cs typeface="Arial" panose="020B0604020202020204" pitchFamily="34" charset="0"/>
              </a:rPr>
              <a:t>Um- oder Nachbuchung nur zum übernächsten Quartal</a:t>
            </a:r>
          </a:p>
          <a:p>
            <a:pPr>
              <a:lnSpc>
                <a:spcPct val="100000"/>
              </a:lnSpc>
            </a:pPr>
            <a:endParaRPr lang="de-DE" sz="2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</a:pPr>
            <a:r>
              <a:rPr lang="de-DE" sz="2600" dirty="0">
                <a:latin typeface="Arial" panose="020B0604020202020204" pitchFamily="34" charset="0"/>
                <a:cs typeface="Arial" panose="020B0604020202020204" pitchFamily="34" charset="0"/>
              </a:rPr>
              <a:t>Keine festen Ankunfts- oder Abholzeiten</a:t>
            </a:r>
          </a:p>
        </p:txBody>
      </p:sp>
      <p:pic>
        <p:nvPicPr>
          <p:cNvPr id="4" name="Bild 1">
            <a:extLst>
              <a:ext uri="{FF2B5EF4-FFF2-40B4-BE49-F238E27FC236}">
                <a16:creationId xmlns:a16="http://schemas.microsoft.com/office/drawing/2014/main" id="{54671922-0245-47C4-9840-C1A2D68BB3C7}"/>
              </a:ext>
            </a:extLst>
          </p:cNvPr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483177" y="111654"/>
            <a:ext cx="1596970" cy="9839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68160499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0F2C5DE-230A-48F8-AD9B-CBE5996116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/>
          <a:lstStyle/>
          <a:p>
            <a:pPr algn="ctr"/>
            <a:r>
              <a:rPr lang="de-DE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Ferien und Sockeltage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ED3C8398-3216-4D38-B58A-9EF8BF2EEE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6062" y="979714"/>
            <a:ext cx="11425938" cy="5878286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de-DE" sz="2600" dirty="0">
                <a:latin typeface="Arial" panose="020B0604020202020204" pitchFamily="34" charset="0"/>
                <a:cs typeface="Arial" panose="020B0604020202020204" pitchFamily="34" charset="0"/>
              </a:rPr>
              <a:t>Kostenpflichtig</a:t>
            </a:r>
          </a:p>
          <a:p>
            <a:pPr>
              <a:lnSpc>
                <a:spcPct val="150000"/>
              </a:lnSpc>
            </a:pPr>
            <a:r>
              <a:rPr lang="de-DE" sz="2600" dirty="0">
                <a:latin typeface="Arial" panose="020B0604020202020204" pitchFamily="34" charset="0"/>
                <a:cs typeface="Arial" panose="020B0604020202020204" pitchFamily="34" charset="0"/>
              </a:rPr>
              <a:t>Kostenübernahme für 6 Ferienwochen möglich </a:t>
            </a:r>
            <a:r>
              <a:rPr lang="de-DE" sz="2000" dirty="0">
                <a:latin typeface="Arial" panose="020B0604020202020204" pitchFamily="34" charset="0"/>
                <a:cs typeface="Arial" panose="020B0604020202020204" pitchFamily="34" charset="0"/>
              </a:rPr>
              <a:t>(Bildungs- und Teilhaberpaket)</a:t>
            </a:r>
          </a:p>
          <a:p>
            <a:pPr>
              <a:lnSpc>
                <a:spcPct val="150000"/>
              </a:lnSpc>
            </a:pPr>
            <a:r>
              <a:rPr lang="de-DE" sz="2600" dirty="0">
                <a:latin typeface="Arial" panose="020B0604020202020204" pitchFamily="34" charset="0"/>
                <a:cs typeface="Arial" panose="020B0604020202020204" pitchFamily="34" charset="0"/>
              </a:rPr>
              <a:t>Buchung der benötigten Ferienwochen und Sockeltage für das gesamte Schuljahr bei der Anmeldung zum Ganztag</a:t>
            </a:r>
          </a:p>
          <a:p>
            <a:pPr>
              <a:lnSpc>
                <a:spcPct val="150000"/>
              </a:lnSpc>
            </a:pPr>
            <a:r>
              <a:rPr lang="de-DE" sz="2600" dirty="0">
                <a:latin typeface="Arial" panose="020B0604020202020204" pitchFamily="34" charset="0"/>
                <a:cs typeface="Arial" panose="020B0604020202020204" pitchFamily="34" charset="0"/>
              </a:rPr>
              <a:t>Anmeldung zu den bestimmten Ferien</a:t>
            </a:r>
          </a:p>
          <a:p>
            <a:pPr marL="457200" lvl="1" indent="0">
              <a:lnSpc>
                <a:spcPct val="100000"/>
              </a:lnSpc>
              <a:buNone/>
            </a:pPr>
            <a:r>
              <a:rPr lang="de-DE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2000" dirty="0">
                <a:latin typeface="Arial" panose="020B0604020202020204" pitchFamily="34" charset="0"/>
                <a:cs typeface="Arial" panose="020B0604020202020204" pitchFamily="34" charset="0"/>
              </a:rPr>
              <a:t>- Als Download auf unserer Homepage</a:t>
            </a:r>
          </a:p>
          <a:p>
            <a:pPr marL="457200" lvl="1" indent="0">
              <a:lnSpc>
                <a:spcPct val="100000"/>
              </a:lnSpc>
              <a:buNone/>
            </a:pPr>
            <a:r>
              <a:rPr lang="de-DE" sz="2000" dirty="0">
                <a:latin typeface="Arial" panose="020B0604020202020204" pitchFamily="34" charset="0"/>
                <a:cs typeface="Arial" panose="020B0604020202020204" pitchFamily="34" charset="0"/>
              </a:rPr>
              <a:t> - Ca. 6 Wochen vor Beginn der Ferien</a:t>
            </a:r>
          </a:p>
          <a:p>
            <a:pPr marL="457200" lvl="1" indent="0">
              <a:lnSpc>
                <a:spcPct val="100000"/>
              </a:lnSpc>
              <a:buNone/>
            </a:pPr>
            <a:endParaRPr lang="de-DE" sz="2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</a:pPr>
            <a:r>
              <a:rPr lang="de-DE" sz="2600" dirty="0">
                <a:latin typeface="Arial" panose="020B0604020202020204" pitchFamily="34" charset="0"/>
                <a:cs typeface="Arial" panose="020B0604020202020204" pitchFamily="34" charset="0"/>
              </a:rPr>
              <a:t>Angebote finden von 7:00 bis 17:00 Uhr statt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de-DE" sz="2600" dirty="0">
                <a:latin typeface="Arial" panose="020B0604020202020204" pitchFamily="34" charset="0"/>
                <a:cs typeface="Arial" panose="020B0604020202020204" pitchFamily="34" charset="0"/>
              </a:rPr>
              <a:t>      - </a:t>
            </a:r>
            <a:r>
              <a:rPr lang="de-DE" sz="2000" dirty="0">
                <a:latin typeface="Arial" panose="020B0604020202020204" pitchFamily="34" charset="0"/>
                <a:cs typeface="Arial" panose="020B0604020202020204" pitchFamily="34" charset="0"/>
              </a:rPr>
              <a:t>Betreuung von 6:00 – 7:00 Uhr oder von 17:00 – 18:00 Uhr: Rücksprache notwendig!</a:t>
            </a:r>
          </a:p>
        </p:txBody>
      </p:sp>
      <p:pic>
        <p:nvPicPr>
          <p:cNvPr id="4" name="Bild 1">
            <a:extLst>
              <a:ext uri="{FF2B5EF4-FFF2-40B4-BE49-F238E27FC236}">
                <a16:creationId xmlns:a16="http://schemas.microsoft.com/office/drawing/2014/main" id="{96E431AD-D569-4AF7-A17A-2A181FE94A37}"/>
              </a:ext>
            </a:extLst>
          </p:cNvPr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483177" y="111654"/>
            <a:ext cx="1596970" cy="9839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90538764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B27846C-D098-4B45-8CE0-8AE3DC3810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2410" y="-229925"/>
            <a:ext cx="10515600" cy="1325563"/>
          </a:xfrm>
        </p:spPr>
        <p:txBody>
          <a:bodyPr>
            <a:normAutofit/>
          </a:bodyPr>
          <a:lstStyle/>
          <a:p>
            <a:r>
              <a:rPr lang="de-DE" sz="2400" b="1" dirty="0">
                <a:latin typeface="Arial" panose="020B0604020202020204" pitchFamily="34" charset="0"/>
                <a:cs typeface="Arial" panose="020B0604020202020204" pitchFamily="34" charset="0"/>
              </a:rPr>
              <a:t>Anmeldezeiträume für die Ferienbetreuung 2025/26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0BAF6DB6-5E37-4CD6-8324-32CAC67C02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2410" y="773639"/>
            <a:ext cx="11847737" cy="5881267"/>
          </a:xfrm>
        </p:spPr>
        <p:txBody>
          <a:bodyPr>
            <a:noAutofit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de-DE" sz="1400" b="1" u="sng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22.09. – 05.10.2025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de-DE" sz="1200" dirty="0">
                <a:latin typeface="Arial" panose="020B0604020202020204" pitchFamily="34" charset="0"/>
                <a:cs typeface="Arial" panose="020B0604020202020204" pitchFamily="34" charset="0"/>
              </a:rPr>
              <a:t>Anmeldezeitraum für die Betreuung in den </a:t>
            </a:r>
            <a:r>
              <a:rPr lang="de-DE" sz="1200" b="1" u="sng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Herbstferien</a:t>
            </a:r>
            <a:r>
              <a:rPr lang="de-DE" sz="1200" dirty="0">
                <a:latin typeface="Arial" panose="020B0604020202020204" pitchFamily="34" charset="0"/>
                <a:cs typeface="Arial" panose="020B0604020202020204" pitchFamily="34" charset="0"/>
              </a:rPr>
              <a:t> (20.10 – 31.10.2025)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de-DE" sz="1400" b="1" u="sng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17.11. - 30.11.2025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de-DE" sz="1200" dirty="0">
                <a:latin typeface="Arial" panose="020B0604020202020204" pitchFamily="34" charset="0"/>
                <a:cs typeface="Arial" panose="020B0604020202020204" pitchFamily="34" charset="0"/>
              </a:rPr>
              <a:t>Anmeldezeitraum für die Betreuung in den </a:t>
            </a:r>
            <a:r>
              <a:rPr lang="de-DE" sz="1200" b="1" u="sng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Winterferien</a:t>
            </a:r>
            <a:r>
              <a:rPr lang="de-DE" sz="1200" dirty="0">
                <a:latin typeface="Arial" panose="020B0604020202020204" pitchFamily="34" charset="0"/>
                <a:cs typeface="Arial" panose="020B0604020202020204" pitchFamily="34" charset="0"/>
              </a:rPr>
              <a:t> (Betreuung am 17.12. – 23.12.2025)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de-DE" sz="1400" b="1" u="sng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12.01. – 18.01.2026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de-DE" sz="1200" dirty="0">
                <a:latin typeface="Arial" panose="020B0604020202020204" pitchFamily="34" charset="0"/>
                <a:cs typeface="Arial" panose="020B0604020202020204" pitchFamily="34" charset="0"/>
              </a:rPr>
              <a:t>Anmeldezeitraum für die Betreuung am </a:t>
            </a:r>
            <a:r>
              <a:rPr lang="de-DE" sz="1200" b="1" u="sng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Freitag, 30.01.2026</a:t>
            </a:r>
            <a:r>
              <a:rPr lang="de-DE" sz="1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de-DE" sz="1200" dirty="0">
                <a:latin typeface="Arial" panose="020B0604020202020204" pitchFamily="34" charset="0"/>
                <a:cs typeface="Arial" panose="020B0604020202020204" pitchFamily="34" charset="0"/>
              </a:rPr>
              <a:t>(Sockeltag)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de-DE" sz="1400" b="1" u="sng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26.01. – 28.02.2026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de-DE" sz="1200" dirty="0">
                <a:latin typeface="Arial" panose="020B0604020202020204" pitchFamily="34" charset="0"/>
                <a:cs typeface="Arial" panose="020B0604020202020204" pitchFamily="34" charset="0"/>
              </a:rPr>
              <a:t>Anmeldezeitraum für die Betreuung in den </a:t>
            </a:r>
            <a:r>
              <a:rPr lang="de-DE" sz="1200" b="1" u="sng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Frühjahrsferien</a:t>
            </a:r>
            <a:r>
              <a:rPr lang="de-DE" sz="1200" dirty="0">
                <a:latin typeface="Arial" panose="020B0604020202020204" pitchFamily="34" charset="0"/>
                <a:cs typeface="Arial" panose="020B0604020202020204" pitchFamily="34" charset="0"/>
              </a:rPr>
              <a:t> (02.03. – 13.03.2026)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de-DE" sz="1400" b="1" u="sng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13.04. – 26.04.2026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de-DE" sz="1200" dirty="0">
                <a:latin typeface="Arial" panose="020B0604020202020204" pitchFamily="34" charset="0"/>
                <a:cs typeface="Arial" panose="020B0604020202020204" pitchFamily="34" charset="0"/>
              </a:rPr>
              <a:t>Anmeldezeitraum für die Betreuung in den </a:t>
            </a:r>
            <a:r>
              <a:rPr lang="de-DE" sz="1200" b="1" u="sng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Maiferien</a:t>
            </a:r>
            <a:r>
              <a:rPr lang="de-DE" sz="1200" dirty="0">
                <a:latin typeface="Arial" panose="020B0604020202020204" pitchFamily="34" charset="0"/>
                <a:cs typeface="Arial" panose="020B0604020202020204" pitchFamily="34" charset="0"/>
              </a:rPr>
              <a:t> (11.05. – 15.05,2026)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de-DE" sz="1400" b="1" u="sng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01.06. – 14.06.2026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de-DE" sz="1200" dirty="0">
                <a:latin typeface="Arial" panose="020B0604020202020204" pitchFamily="34" charset="0"/>
                <a:cs typeface="Arial" panose="020B0604020202020204" pitchFamily="34" charset="0"/>
              </a:rPr>
              <a:t>Anmeldezeitraum für die Betreuung in den </a:t>
            </a:r>
            <a:r>
              <a:rPr lang="de-DE" sz="1200" b="1" u="sng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Sommerferien</a:t>
            </a:r>
            <a:r>
              <a:rPr lang="de-DE" sz="1200" dirty="0">
                <a:latin typeface="Arial" panose="020B0604020202020204" pitchFamily="34" charset="0"/>
                <a:cs typeface="Arial" panose="020B0604020202020204" pitchFamily="34" charset="0"/>
              </a:rPr>
              <a:t> (09.07 – 27.07. und 10.08 – 19.08.2026)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de-DE" sz="1200" dirty="0">
                <a:latin typeface="Arial" panose="020B0604020202020204" pitchFamily="34" charset="0"/>
                <a:cs typeface="Arial" panose="020B0604020202020204" pitchFamily="34" charset="0"/>
              </a:rPr>
              <a:t>Die verbindliche Anmeldung für die Betreuung für die Ferienbetreuung ist nur in den oben genannten Zeiträumen online möglich.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de-DE" sz="1200" dirty="0">
                <a:latin typeface="Arial" panose="020B0604020202020204" pitchFamily="34" charset="0"/>
                <a:cs typeface="Arial" panose="020B0604020202020204" pitchFamily="34" charset="0"/>
              </a:rPr>
              <a:t>Eine spätere An- oder Abmeldung ist nicht möglich!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de-DE" sz="1400" b="1" dirty="0">
                <a:latin typeface="Arial" panose="020B0604020202020204" pitchFamily="34" charset="0"/>
                <a:cs typeface="Arial" panose="020B0604020202020204" pitchFamily="34" charset="0"/>
              </a:rPr>
              <a:t>Schließzeiten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de-DE" sz="12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24.12.2025 – 02.01.2026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de-DE" sz="12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27.07. – 07.08.2026</a:t>
            </a:r>
          </a:p>
        </p:txBody>
      </p:sp>
      <p:pic>
        <p:nvPicPr>
          <p:cNvPr id="4" name="Bild 1">
            <a:extLst>
              <a:ext uri="{FF2B5EF4-FFF2-40B4-BE49-F238E27FC236}">
                <a16:creationId xmlns:a16="http://schemas.microsoft.com/office/drawing/2014/main" id="{0252ACE5-17A3-4A8F-A4A9-530295FB3848}"/>
              </a:ext>
            </a:extLst>
          </p:cNvPr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483177" y="111654"/>
            <a:ext cx="1596970" cy="9839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46696942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859C6CF-5476-44F6-ABF2-C8686C48F4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/>
          <a:lstStyle/>
          <a:p>
            <a:pPr algn="ctr"/>
            <a:r>
              <a:rPr lang="de-DE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Anmeldung zum Ganztag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0E85E95E-F0CA-4DAA-85C0-0B95061170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6935" y="1325563"/>
            <a:ext cx="11445147" cy="5762362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de-DE" sz="1800" b="1" dirty="0">
                <a:latin typeface="Arial" panose="020B0604020202020204" pitchFamily="34" charset="0"/>
                <a:cs typeface="Arial" panose="020B0604020202020204" pitchFamily="34" charset="0"/>
              </a:rPr>
              <a:t>Anträge für Vorschulkinder und Erstklässler*innen müssen bis zum 31.05. eingereicht werden</a:t>
            </a:r>
          </a:p>
          <a:p>
            <a:pPr lvl="1">
              <a:lnSpc>
                <a:spcPct val="100000"/>
              </a:lnSpc>
              <a:buFontTx/>
              <a:buChar char="-"/>
            </a:pPr>
            <a:r>
              <a:rPr lang="de-DE" sz="1800" dirty="0">
                <a:latin typeface="Arial" panose="020B0604020202020204" pitchFamily="34" charset="0"/>
                <a:cs typeface="Arial" panose="020B0604020202020204" pitchFamily="34" charset="0"/>
              </a:rPr>
              <a:t>Mail: </a:t>
            </a:r>
            <a:r>
              <a:rPr lang="de-DE" sz="1800" dirty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Schule-schnuckendrift@bsfb.hamburg.de</a:t>
            </a:r>
            <a:endParaRPr lang="de-DE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>
              <a:lnSpc>
                <a:spcPct val="100000"/>
              </a:lnSpc>
              <a:buFontTx/>
              <a:buChar char="-"/>
            </a:pPr>
            <a:r>
              <a:rPr lang="de-DE" sz="1800" dirty="0">
                <a:latin typeface="Arial" panose="020B0604020202020204" pitchFamily="34" charset="0"/>
                <a:cs typeface="Arial" panose="020B0604020202020204" pitchFamily="34" charset="0"/>
              </a:rPr>
              <a:t>Online: </a:t>
            </a:r>
            <a:r>
              <a:rPr lang="de-DE" sz="1800" dirty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www.serviceportal.hamburg.de/HamburgGateway/Service/Entry/GANZTAG</a:t>
            </a:r>
            <a:endParaRPr lang="de-DE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>
              <a:lnSpc>
                <a:spcPct val="100000"/>
              </a:lnSpc>
              <a:buFontTx/>
              <a:buChar char="-"/>
            </a:pPr>
            <a:r>
              <a:rPr lang="de-DE" sz="1800" dirty="0">
                <a:latin typeface="Arial" panose="020B0604020202020204" pitchFamily="34" charset="0"/>
                <a:cs typeface="Arial" panose="020B0604020202020204" pitchFamily="34" charset="0"/>
              </a:rPr>
              <a:t>Postweg</a:t>
            </a:r>
          </a:p>
          <a:p>
            <a:pPr marL="457200" lvl="1" indent="0">
              <a:lnSpc>
                <a:spcPct val="100000"/>
              </a:lnSpc>
              <a:buNone/>
            </a:pPr>
            <a:endParaRPr lang="de-DE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</a:pPr>
            <a:r>
              <a:rPr lang="de-DE" sz="1800" b="1" dirty="0">
                <a:latin typeface="Arial" panose="020B0604020202020204" pitchFamily="34" charset="0"/>
                <a:cs typeface="Arial" panose="020B0604020202020204" pitchFamily="34" charset="0"/>
              </a:rPr>
              <a:t>Anmeldung immer nur für ein Schuljahr</a:t>
            </a:r>
          </a:p>
          <a:p>
            <a:pPr lvl="1">
              <a:lnSpc>
                <a:spcPct val="100000"/>
              </a:lnSpc>
              <a:buFontTx/>
              <a:buChar char="-"/>
            </a:pPr>
            <a:r>
              <a:rPr lang="de-DE" sz="1800" dirty="0">
                <a:latin typeface="Arial" panose="020B0604020202020204" pitchFamily="34" charset="0"/>
                <a:cs typeface="Arial" panose="020B0604020202020204" pitchFamily="34" charset="0"/>
              </a:rPr>
              <a:t>Anträge müssen jedes Jahr bis zum 31.03. neu gestellt werden</a:t>
            </a:r>
          </a:p>
          <a:p>
            <a:pPr marL="457200" lvl="1" indent="0">
              <a:lnSpc>
                <a:spcPct val="100000"/>
              </a:lnSpc>
              <a:buNone/>
            </a:pPr>
            <a:endParaRPr lang="de-DE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</a:pPr>
            <a:r>
              <a:rPr lang="de-DE" sz="1800" b="1" dirty="0">
                <a:latin typeface="Arial" panose="020B0604020202020204" pitchFamily="34" charset="0"/>
                <a:cs typeface="Arial" panose="020B0604020202020204" pitchFamily="34" charset="0"/>
              </a:rPr>
              <a:t>Änderungen während des laufenden Kalenderjahres</a:t>
            </a:r>
          </a:p>
          <a:p>
            <a:pPr lvl="1">
              <a:lnSpc>
                <a:spcPct val="100000"/>
              </a:lnSpc>
              <a:buFontTx/>
              <a:buChar char="-"/>
            </a:pPr>
            <a:r>
              <a:rPr lang="de-DE" sz="1800" dirty="0">
                <a:latin typeface="Arial" panose="020B0604020202020204" pitchFamily="34" charset="0"/>
                <a:cs typeface="Arial" panose="020B0604020202020204" pitchFamily="34" charset="0"/>
              </a:rPr>
              <a:t>Kernzeit 13:00 bis 16:00 Uhr nicht möglich</a:t>
            </a:r>
          </a:p>
          <a:p>
            <a:pPr lvl="1">
              <a:lnSpc>
                <a:spcPct val="100000"/>
              </a:lnSpc>
              <a:buFontTx/>
              <a:buChar char="-"/>
            </a:pPr>
            <a:r>
              <a:rPr lang="de-DE" sz="1800" dirty="0">
                <a:latin typeface="Arial" panose="020B0604020202020204" pitchFamily="34" charset="0"/>
                <a:cs typeface="Arial" panose="020B0604020202020204" pitchFamily="34" charset="0"/>
              </a:rPr>
              <a:t>Ferien- und Randzeiten: zum übernächsten Quartal möglich</a:t>
            </a:r>
          </a:p>
          <a:p>
            <a:pPr marL="457200" lvl="1" indent="0">
              <a:lnSpc>
                <a:spcPct val="100000"/>
              </a:lnSpc>
              <a:buNone/>
            </a:pPr>
            <a:endParaRPr lang="de-DE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</a:pPr>
            <a:r>
              <a:rPr lang="de-DE" sz="1800" b="1" dirty="0">
                <a:latin typeface="Arial" panose="020B0604020202020204" pitchFamily="34" charset="0"/>
                <a:cs typeface="Arial" panose="020B0604020202020204" pitchFamily="34" charset="0"/>
              </a:rPr>
              <a:t>Formulare</a:t>
            </a:r>
          </a:p>
          <a:p>
            <a:pPr lvl="1">
              <a:lnSpc>
                <a:spcPct val="100000"/>
              </a:lnSpc>
              <a:buFontTx/>
              <a:buChar char="-"/>
            </a:pPr>
            <a:r>
              <a:rPr lang="de-DE" sz="1800" dirty="0">
                <a:latin typeface="Arial" panose="020B0604020202020204" pitchFamily="34" charset="0"/>
                <a:cs typeface="Arial" panose="020B0604020202020204" pitchFamily="34" charset="0"/>
              </a:rPr>
              <a:t>Homepage: </a:t>
            </a:r>
            <a:r>
              <a:rPr lang="de-DE" sz="1800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www.schule-schnuckendrift.de</a:t>
            </a:r>
            <a:endParaRPr lang="de-DE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>
              <a:lnSpc>
                <a:spcPct val="100000"/>
              </a:lnSpc>
              <a:buFontTx/>
              <a:buChar char="-"/>
            </a:pPr>
            <a:r>
              <a:rPr lang="de-DE" sz="1800" dirty="0">
                <a:latin typeface="Arial" panose="020B0604020202020204" pitchFamily="34" charset="0"/>
                <a:cs typeface="Arial" panose="020B0604020202020204" pitchFamily="34" charset="0"/>
              </a:rPr>
              <a:t>Internet: Ganztag, Hamburg FHH – hamburg.de</a:t>
            </a:r>
          </a:p>
        </p:txBody>
      </p:sp>
      <p:pic>
        <p:nvPicPr>
          <p:cNvPr id="4" name="Bild 1">
            <a:extLst>
              <a:ext uri="{FF2B5EF4-FFF2-40B4-BE49-F238E27FC236}">
                <a16:creationId xmlns:a16="http://schemas.microsoft.com/office/drawing/2014/main" id="{9CFD5A88-3DA4-4638-BE6C-8A5EDAC1C1CD}"/>
              </a:ext>
            </a:extLst>
          </p:cNvPr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0483177" y="111654"/>
            <a:ext cx="1596970" cy="9839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Grafik 5">
            <a:extLst>
              <a:ext uri="{FF2B5EF4-FFF2-40B4-BE49-F238E27FC236}">
                <a16:creationId xmlns:a16="http://schemas.microsoft.com/office/drawing/2014/main" id="{67A2FAD8-6DAD-403A-B340-11F3BF6B1B9C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35518" y="5322495"/>
            <a:ext cx="1436564" cy="14238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461066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90646F4-E026-4970-B70A-5EDD031287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/>
          <a:lstStyle/>
          <a:p>
            <a:pPr algn="ctr"/>
            <a:r>
              <a:rPr lang="de-DE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Gebühren</a:t>
            </a:r>
          </a:p>
        </p:txBody>
      </p:sp>
      <p:pic>
        <p:nvPicPr>
          <p:cNvPr id="4" name="Bild 1">
            <a:extLst>
              <a:ext uri="{FF2B5EF4-FFF2-40B4-BE49-F238E27FC236}">
                <a16:creationId xmlns:a16="http://schemas.microsoft.com/office/drawing/2014/main" id="{264B69DE-A9DF-4032-95FE-9051D69CE326}"/>
              </a:ext>
            </a:extLst>
          </p:cNvPr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483177" y="111654"/>
            <a:ext cx="1596970" cy="9839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3" name="Tabelle 4">
            <a:extLst>
              <a:ext uri="{FF2B5EF4-FFF2-40B4-BE49-F238E27FC236}">
                <a16:creationId xmlns:a16="http://schemas.microsoft.com/office/drawing/2014/main" id="{EFF9F69D-F2B8-4E17-A685-B738BC97048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16585864"/>
              </p:ext>
            </p:extLst>
          </p:nvPr>
        </p:nvGraphicFramePr>
        <p:xfrm>
          <a:off x="339720" y="1325563"/>
          <a:ext cx="11512560" cy="3048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837520">
                  <a:extLst>
                    <a:ext uri="{9D8B030D-6E8A-4147-A177-3AD203B41FA5}">
                      <a16:colId xmlns:a16="http://schemas.microsoft.com/office/drawing/2014/main" val="2495604607"/>
                    </a:ext>
                  </a:extLst>
                </a:gridCol>
                <a:gridCol w="3837520">
                  <a:extLst>
                    <a:ext uri="{9D8B030D-6E8A-4147-A177-3AD203B41FA5}">
                      <a16:colId xmlns:a16="http://schemas.microsoft.com/office/drawing/2014/main" val="1160473194"/>
                    </a:ext>
                  </a:extLst>
                </a:gridCol>
                <a:gridCol w="3837520">
                  <a:extLst>
                    <a:ext uri="{9D8B030D-6E8A-4147-A177-3AD203B41FA5}">
                      <a16:colId xmlns:a16="http://schemas.microsoft.com/office/drawing/2014/main" val="2991469489"/>
                    </a:ext>
                  </a:extLst>
                </a:gridCol>
              </a:tblGrid>
              <a:tr h="239458">
                <a:tc>
                  <a:txBody>
                    <a:bodyPr/>
                    <a:lstStyle/>
                    <a:p>
                      <a:pPr algn="ctr"/>
                      <a:r>
                        <a:rPr lang="de-DE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Angebot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Jahrgang 1 bis 8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Vorschulklasse*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30450544"/>
                  </a:ext>
                </a:extLst>
              </a:tr>
            </a:tbl>
          </a:graphicData>
        </a:graphic>
      </p:graphicFrame>
      <p:graphicFrame>
        <p:nvGraphicFramePr>
          <p:cNvPr id="5" name="Tabelle 6">
            <a:extLst>
              <a:ext uri="{FF2B5EF4-FFF2-40B4-BE49-F238E27FC236}">
                <a16:creationId xmlns:a16="http://schemas.microsoft.com/office/drawing/2014/main" id="{66CB2A9A-A48C-4F50-AFD6-3DF09E5D566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3591209"/>
              </p:ext>
            </p:extLst>
          </p:nvPr>
        </p:nvGraphicFramePr>
        <p:xfrm>
          <a:off x="339720" y="1617417"/>
          <a:ext cx="11512561" cy="518160"/>
        </p:xfrm>
        <a:graphic>
          <a:graphicData uri="http://schemas.openxmlformats.org/drawingml/2006/table">
            <a:tbl>
              <a:tblPr firstRow="1" bandRow="1">
                <a:tableStyleId>{FABFCF23-3B69-468F-B69F-88F6DE6A72F2}</a:tableStyleId>
              </a:tblPr>
              <a:tblGrid>
                <a:gridCol w="11512561">
                  <a:extLst>
                    <a:ext uri="{9D8B030D-6E8A-4147-A177-3AD203B41FA5}">
                      <a16:colId xmlns:a16="http://schemas.microsoft.com/office/drawing/2014/main" val="2401257771"/>
                    </a:ext>
                  </a:extLst>
                </a:gridCol>
              </a:tblGrid>
              <a:tr h="454620">
                <a:tc>
                  <a:txBody>
                    <a:bodyPr/>
                    <a:lstStyle/>
                    <a:p>
                      <a:r>
                        <a:rPr lang="de-DE" sz="1400" b="0" dirty="0">
                          <a:solidFill>
                            <a:sysClr val="windowText" lastClr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Hier sind Jahresgebühren aufgeführt, die in monatlichen Raten erhoben werden. Ermäßigungen aufgrund des Einkommens oder bei Geschwisterkindern sind möglich.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2391247"/>
                  </a:ext>
                </a:extLst>
              </a:tr>
            </a:tbl>
          </a:graphicData>
        </a:graphic>
      </p:graphicFrame>
      <p:graphicFrame>
        <p:nvGraphicFramePr>
          <p:cNvPr id="7" name="Tabelle 7">
            <a:extLst>
              <a:ext uri="{FF2B5EF4-FFF2-40B4-BE49-F238E27FC236}">
                <a16:creationId xmlns:a16="http://schemas.microsoft.com/office/drawing/2014/main" id="{411967C5-B68F-4268-8A26-4CB5B430704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26139280"/>
              </p:ext>
            </p:extLst>
          </p:nvPr>
        </p:nvGraphicFramePr>
        <p:xfrm>
          <a:off x="339721" y="2147351"/>
          <a:ext cx="11512560" cy="304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512560">
                  <a:extLst>
                    <a:ext uri="{9D8B030D-6E8A-4147-A177-3AD203B41FA5}">
                      <a16:colId xmlns:a16="http://schemas.microsoft.com/office/drawing/2014/main" val="3485815703"/>
                    </a:ext>
                  </a:extLst>
                </a:gridCol>
              </a:tblGrid>
              <a:tr h="255698">
                <a:tc>
                  <a:txBody>
                    <a:bodyPr/>
                    <a:lstStyle/>
                    <a:p>
                      <a:r>
                        <a:rPr lang="de-DE" sz="14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Während der Schulzeit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57916874"/>
                  </a:ext>
                </a:extLst>
              </a:tr>
            </a:tbl>
          </a:graphicData>
        </a:graphic>
      </p:graphicFrame>
      <p:graphicFrame>
        <p:nvGraphicFramePr>
          <p:cNvPr id="10" name="Tabelle 10">
            <a:extLst>
              <a:ext uri="{FF2B5EF4-FFF2-40B4-BE49-F238E27FC236}">
                <a16:creationId xmlns:a16="http://schemas.microsoft.com/office/drawing/2014/main" id="{AE9FE999-2428-4A75-BC62-D7A55A2B694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8283485"/>
              </p:ext>
            </p:extLst>
          </p:nvPr>
        </p:nvGraphicFramePr>
        <p:xfrm>
          <a:off x="339726" y="2452151"/>
          <a:ext cx="11512560" cy="304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78140">
                  <a:extLst>
                    <a:ext uri="{9D8B030D-6E8A-4147-A177-3AD203B41FA5}">
                      <a16:colId xmlns:a16="http://schemas.microsoft.com/office/drawing/2014/main" val="1519988809"/>
                    </a:ext>
                  </a:extLst>
                </a:gridCol>
                <a:gridCol w="2878140">
                  <a:extLst>
                    <a:ext uri="{9D8B030D-6E8A-4147-A177-3AD203B41FA5}">
                      <a16:colId xmlns:a16="http://schemas.microsoft.com/office/drawing/2014/main" val="775607339"/>
                    </a:ext>
                  </a:extLst>
                </a:gridCol>
                <a:gridCol w="2878140">
                  <a:extLst>
                    <a:ext uri="{9D8B030D-6E8A-4147-A177-3AD203B41FA5}">
                      <a16:colId xmlns:a16="http://schemas.microsoft.com/office/drawing/2014/main" val="210965269"/>
                    </a:ext>
                  </a:extLst>
                </a:gridCol>
                <a:gridCol w="2878140">
                  <a:extLst>
                    <a:ext uri="{9D8B030D-6E8A-4147-A177-3AD203B41FA5}">
                      <a16:colId xmlns:a16="http://schemas.microsoft.com/office/drawing/2014/main" val="3722945337"/>
                    </a:ext>
                  </a:extLst>
                </a:gridCol>
              </a:tblGrid>
              <a:tr h="267057">
                <a:tc>
                  <a:txBody>
                    <a:bodyPr/>
                    <a:lstStyle/>
                    <a:p>
                      <a:r>
                        <a:rPr lang="de-DE" sz="1400" b="0" dirty="0">
                          <a:solidFill>
                            <a:sysClr val="windowText" lastClr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Frühbetreuung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400" b="0" dirty="0">
                          <a:solidFill>
                            <a:sysClr val="windowText" lastClr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 bis 7 Uhr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400" b="0" dirty="0">
                          <a:solidFill>
                            <a:sysClr val="windowText" lastClr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360 </a:t>
                      </a:r>
                      <a:r>
                        <a:rPr lang="de-DE" sz="1400" b="0" i="0" kern="1200" dirty="0">
                          <a:solidFill>
                            <a:sysClr val="windowText" lastClr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€</a:t>
                      </a:r>
                      <a:endParaRPr lang="de-DE" sz="1400" b="0" dirty="0">
                        <a:solidFill>
                          <a:sysClr val="windowText" lastClr="0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400" b="0" dirty="0">
                          <a:solidFill>
                            <a:sysClr val="windowText" lastClr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144 </a:t>
                      </a:r>
                      <a:r>
                        <a:rPr lang="de-DE" sz="1400" b="0" i="0" kern="1200" dirty="0">
                          <a:solidFill>
                            <a:sysClr val="windowText" lastClr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€</a:t>
                      </a:r>
                      <a:endParaRPr lang="de-DE" sz="1400" b="0" dirty="0">
                        <a:solidFill>
                          <a:sysClr val="windowText" lastClr="0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62847009"/>
                  </a:ext>
                </a:extLst>
              </a:tr>
            </a:tbl>
          </a:graphicData>
        </a:graphic>
      </p:graphicFrame>
      <p:graphicFrame>
        <p:nvGraphicFramePr>
          <p:cNvPr id="11" name="Tabelle 11">
            <a:extLst>
              <a:ext uri="{FF2B5EF4-FFF2-40B4-BE49-F238E27FC236}">
                <a16:creationId xmlns:a16="http://schemas.microsoft.com/office/drawing/2014/main" id="{EA00D4C0-D11D-4A5C-9F06-06C9A49C850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81248315"/>
              </p:ext>
            </p:extLst>
          </p:nvPr>
        </p:nvGraphicFramePr>
        <p:xfrm>
          <a:off x="339720" y="2754205"/>
          <a:ext cx="11512552" cy="304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78138">
                  <a:extLst>
                    <a:ext uri="{9D8B030D-6E8A-4147-A177-3AD203B41FA5}">
                      <a16:colId xmlns:a16="http://schemas.microsoft.com/office/drawing/2014/main" val="2774456089"/>
                    </a:ext>
                  </a:extLst>
                </a:gridCol>
                <a:gridCol w="2878138">
                  <a:extLst>
                    <a:ext uri="{9D8B030D-6E8A-4147-A177-3AD203B41FA5}">
                      <a16:colId xmlns:a16="http://schemas.microsoft.com/office/drawing/2014/main" val="1706950759"/>
                    </a:ext>
                  </a:extLst>
                </a:gridCol>
                <a:gridCol w="2878138">
                  <a:extLst>
                    <a:ext uri="{9D8B030D-6E8A-4147-A177-3AD203B41FA5}">
                      <a16:colId xmlns:a16="http://schemas.microsoft.com/office/drawing/2014/main" val="810019464"/>
                    </a:ext>
                  </a:extLst>
                </a:gridCol>
                <a:gridCol w="2878138">
                  <a:extLst>
                    <a:ext uri="{9D8B030D-6E8A-4147-A177-3AD203B41FA5}">
                      <a16:colId xmlns:a16="http://schemas.microsoft.com/office/drawing/2014/main" val="4271369120"/>
                    </a:ext>
                  </a:extLst>
                </a:gridCol>
              </a:tblGrid>
              <a:tr h="204495">
                <a:tc>
                  <a:txBody>
                    <a:bodyPr/>
                    <a:lstStyle/>
                    <a:p>
                      <a:r>
                        <a:rPr lang="de-DE" sz="1400" b="0" dirty="0">
                          <a:solidFill>
                            <a:sysClr val="windowText" lastClr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Frühbetreuung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400" b="0" dirty="0">
                          <a:solidFill>
                            <a:sysClr val="windowText" lastClr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 bis 8 Uhr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400" b="0" dirty="0">
                          <a:solidFill>
                            <a:sysClr val="windowText" lastClr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360 </a:t>
                      </a:r>
                      <a:r>
                        <a:rPr lang="de-DE" sz="1400" b="0" i="0" kern="1200" dirty="0">
                          <a:solidFill>
                            <a:sysClr val="windowText" lastClr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€</a:t>
                      </a:r>
                      <a:endParaRPr lang="de-DE" sz="1400" b="0" dirty="0">
                        <a:solidFill>
                          <a:sysClr val="windowText" lastClr="0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4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144 </a:t>
                      </a:r>
                      <a:r>
                        <a:rPr lang="de-DE" sz="1400" b="0" i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€</a:t>
                      </a:r>
                      <a:endParaRPr lang="de-DE" sz="14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67514570"/>
                  </a:ext>
                </a:extLst>
              </a:tr>
            </a:tbl>
          </a:graphicData>
        </a:graphic>
      </p:graphicFrame>
      <p:graphicFrame>
        <p:nvGraphicFramePr>
          <p:cNvPr id="12" name="Tabelle 12">
            <a:extLst>
              <a:ext uri="{FF2B5EF4-FFF2-40B4-BE49-F238E27FC236}">
                <a16:creationId xmlns:a16="http://schemas.microsoft.com/office/drawing/2014/main" id="{B911882B-5129-445A-912D-FDCFA01EC9A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61324765"/>
              </p:ext>
            </p:extLst>
          </p:nvPr>
        </p:nvGraphicFramePr>
        <p:xfrm>
          <a:off x="339720" y="3057154"/>
          <a:ext cx="11512552" cy="1341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78138">
                  <a:extLst>
                    <a:ext uri="{9D8B030D-6E8A-4147-A177-3AD203B41FA5}">
                      <a16:colId xmlns:a16="http://schemas.microsoft.com/office/drawing/2014/main" val="688105178"/>
                    </a:ext>
                  </a:extLst>
                </a:gridCol>
                <a:gridCol w="2878138">
                  <a:extLst>
                    <a:ext uri="{9D8B030D-6E8A-4147-A177-3AD203B41FA5}">
                      <a16:colId xmlns:a16="http://schemas.microsoft.com/office/drawing/2014/main" val="1782972164"/>
                    </a:ext>
                  </a:extLst>
                </a:gridCol>
                <a:gridCol w="2878138">
                  <a:extLst>
                    <a:ext uri="{9D8B030D-6E8A-4147-A177-3AD203B41FA5}">
                      <a16:colId xmlns:a16="http://schemas.microsoft.com/office/drawing/2014/main" val="1125395055"/>
                    </a:ext>
                  </a:extLst>
                </a:gridCol>
                <a:gridCol w="2878138">
                  <a:extLst>
                    <a:ext uri="{9D8B030D-6E8A-4147-A177-3AD203B41FA5}">
                      <a16:colId xmlns:a16="http://schemas.microsoft.com/office/drawing/2014/main" val="4084515865"/>
                    </a:ext>
                  </a:extLst>
                </a:gridCol>
              </a:tblGrid>
              <a:tr h="624727">
                <a:tc>
                  <a:txBody>
                    <a:bodyPr/>
                    <a:lstStyle/>
                    <a:p>
                      <a:r>
                        <a:rPr lang="de-DE" sz="1400" b="0" dirty="0">
                          <a:solidFill>
                            <a:sysClr val="windowText" lastClr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Kernzeit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400" b="0" dirty="0">
                          <a:solidFill>
                            <a:sysClr val="windowText" lastClr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 bis 16 Uhr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400" b="0" dirty="0">
                          <a:solidFill>
                            <a:sysClr val="windowText" lastClr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Gebührenfrei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400" b="0" dirty="0">
                          <a:solidFill>
                            <a:sysClr val="windowText" lastClr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60 </a:t>
                      </a:r>
                      <a:r>
                        <a:rPr lang="de-DE" sz="1400" b="0" i="0" kern="1200" dirty="0">
                          <a:solidFill>
                            <a:sysClr val="windowText" lastClr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€</a:t>
                      </a:r>
                    </a:p>
                    <a:p>
                      <a:pPr algn="ctr"/>
                      <a:r>
                        <a:rPr lang="de-DE" sz="1400" b="0" i="0" kern="1200" dirty="0">
                          <a:solidFill>
                            <a:sysClr val="windowText" lastClr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+ Zuschläge in Anlehnung an die Kita-Gebühren</a:t>
                      </a:r>
                      <a:endParaRPr lang="de-DE" sz="1400" b="0" dirty="0">
                        <a:solidFill>
                          <a:sysClr val="windowText" lastClr="0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14884126"/>
                  </a:ext>
                </a:extLst>
              </a:tr>
              <a:tr h="287316">
                <a:tc>
                  <a:txBody>
                    <a:bodyPr/>
                    <a:lstStyle/>
                    <a:p>
                      <a:r>
                        <a:rPr lang="de-DE" sz="1400" b="0" dirty="0">
                          <a:solidFill>
                            <a:sysClr val="windowText" lastClr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Spätbetreuung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400" b="0" dirty="0">
                          <a:solidFill>
                            <a:sysClr val="windowText" lastClr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 bis 17 Uhr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400" b="0" dirty="0">
                          <a:solidFill>
                            <a:sysClr val="windowText" lastClr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360 </a:t>
                      </a:r>
                      <a:r>
                        <a:rPr lang="de-DE" sz="1400" b="0" i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€</a:t>
                      </a:r>
                      <a:endParaRPr lang="de-DE" sz="1400" b="0" dirty="0">
                        <a:solidFill>
                          <a:sysClr val="windowText" lastClr="0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400" b="0" dirty="0">
                          <a:solidFill>
                            <a:sysClr val="windowText" lastClr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144 </a:t>
                      </a:r>
                      <a:r>
                        <a:rPr lang="de-DE" sz="1400" b="0" i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€</a:t>
                      </a:r>
                      <a:endParaRPr lang="de-DE" sz="1400" b="0" dirty="0">
                        <a:solidFill>
                          <a:sysClr val="windowText" lastClr="0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6340046"/>
                  </a:ext>
                </a:extLst>
              </a:tr>
              <a:tr h="287316">
                <a:tc>
                  <a:txBody>
                    <a:bodyPr/>
                    <a:lstStyle/>
                    <a:p>
                      <a:r>
                        <a:rPr lang="de-DE" sz="1400" b="0" dirty="0">
                          <a:solidFill>
                            <a:sysClr val="windowText" lastClr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Spätbetreuung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400" b="0" dirty="0">
                          <a:solidFill>
                            <a:sysClr val="windowText" lastClr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17 bis 18 Uhr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400" b="0" dirty="0">
                          <a:solidFill>
                            <a:sysClr val="windowText" lastClr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360 </a:t>
                      </a:r>
                      <a:r>
                        <a:rPr lang="de-DE" sz="1400" b="0" i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€</a:t>
                      </a:r>
                      <a:endParaRPr lang="de-DE" sz="1400" b="0" dirty="0">
                        <a:solidFill>
                          <a:sysClr val="windowText" lastClr="0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400" b="0" dirty="0">
                          <a:solidFill>
                            <a:sysClr val="windowText" lastClr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144 </a:t>
                      </a:r>
                      <a:r>
                        <a:rPr lang="de-DE" sz="1400" b="0" i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€</a:t>
                      </a:r>
                      <a:endParaRPr lang="de-DE" sz="1400" b="0" dirty="0">
                        <a:solidFill>
                          <a:sysClr val="windowText" lastClr="0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51309242"/>
                  </a:ext>
                </a:extLst>
              </a:tr>
            </a:tbl>
          </a:graphicData>
        </a:graphic>
      </p:graphicFrame>
      <p:graphicFrame>
        <p:nvGraphicFramePr>
          <p:cNvPr id="15" name="Tabelle 15">
            <a:extLst>
              <a:ext uri="{FF2B5EF4-FFF2-40B4-BE49-F238E27FC236}">
                <a16:creationId xmlns:a16="http://schemas.microsoft.com/office/drawing/2014/main" id="{4F260BE2-8FEF-45A5-A9B2-5E81E006159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29561945"/>
              </p:ext>
            </p:extLst>
          </p:nvPr>
        </p:nvGraphicFramePr>
        <p:xfrm>
          <a:off x="339721" y="4398274"/>
          <a:ext cx="11512550" cy="304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512550">
                  <a:extLst>
                    <a:ext uri="{9D8B030D-6E8A-4147-A177-3AD203B41FA5}">
                      <a16:colId xmlns:a16="http://schemas.microsoft.com/office/drawing/2014/main" val="1312317237"/>
                    </a:ext>
                  </a:extLst>
                </a:gridCol>
              </a:tblGrid>
              <a:tr h="258687">
                <a:tc>
                  <a:txBody>
                    <a:bodyPr/>
                    <a:lstStyle/>
                    <a:p>
                      <a:r>
                        <a:rPr lang="de-DE" sz="1400" b="0" dirty="0">
                          <a:solidFill>
                            <a:sysClr val="windowText" lastClr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Während der Ferien (Kosten pro Ferien-/Sockelwoche)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67735657"/>
                  </a:ext>
                </a:extLst>
              </a:tr>
            </a:tbl>
          </a:graphicData>
        </a:graphic>
      </p:graphicFrame>
      <p:graphicFrame>
        <p:nvGraphicFramePr>
          <p:cNvPr id="16" name="Tabelle 16">
            <a:extLst>
              <a:ext uri="{FF2B5EF4-FFF2-40B4-BE49-F238E27FC236}">
                <a16:creationId xmlns:a16="http://schemas.microsoft.com/office/drawing/2014/main" id="{7FA34C58-2E3F-4AC9-AD68-99BD808D90D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09986819"/>
              </p:ext>
            </p:extLst>
          </p:nvPr>
        </p:nvGraphicFramePr>
        <p:xfrm>
          <a:off x="339720" y="4698477"/>
          <a:ext cx="11512551" cy="67208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37517">
                  <a:extLst>
                    <a:ext uri="{9D8B030D-6E8A-4147-A177-3AD203B41FA5}">
                      <a16:colId xmlns:a16="http://schemas.microsoft.com/office/drawing/2014/main" val="2954866696"/>
                    </a:ext>
                  </a:extLst>
                </a:gridCol>
                <a:gridCol w="3837517">
                  <a:extLst>
                    <a:ext uri="{9D8B030D-6E8A-4147-A177-3AD203B41FA5}">
                      <a16:colId xmlns:a16="http://schemas.microsoft.com/office/drawing/2014/main" val="1011709757"/>
                    </a:ext>
                  </a:extLst>
                </a:gridCol>
                <a:gridCol w="3837517">
                  <a:extLst>
                    <a:ext uri="{9D8B030D-6E8A-4147-A177-3AD203B41FA5}">
                      <a16:colId xmlns:a16="http://schemas.microsoft.com/office/drawing/2014/main" val="2761807563"/>
                    </a:ext>
                  </a:extLst>
                </a:gridCol>
              </a:tblGrid>
              <a:tr h="336042">
                <a:tc>
                  <a:txBody>
                    <a:bodyPr/>
                    <a:lstStyle/>
                    <a:p>
                      <a:r>
                        <a:rPr lang="de-DE" sz="14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Eine Woche Ferienbetreuung von 8 bis 16 Uhr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4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90 </a:t>
                      </a:r>
                      <a:r>
                        <a:rPr lang="de-DE" sz="1400" b="0" i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€</a:t>
                      </a:r>
                      <a:endParaRPr lang="de-DE" sz="14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4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36 </a:t>
                      </a:r>
                      <a:r>
                        <a:rPr lang="de-DE" sz="1400" b="0" i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€</a:t>
                      </a:r>
                      <a:endParaRPr lang="de-DE" sz="14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17807272"/>
                  </a:ext>
                </a:extLst>
              </a:tr>
              <a:tr h="336042">
                <a:tc>
                  <a:txBody>
                    <a:bodyPr/>
                    <a:lstStyle/>
                    <a:p>
                      <a:r>
                        <a:rPr lang="de-DE" sz="14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Eine Woche Ferienbetreuung von 6 bis 18 Uhr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4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120 </a:t>
                      </a:r>
                      <a:r>
                        <a:rPr lang="de-DE" sz="1400" b="0" i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€</a:t>
                      </a:r>
                      <a:endParaRPr lang="de-DE" sz="14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4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48 </a:t>
                      </a:r>
                      <a:r>
                        <a:rPr lang="de-DE" sz="1400" b="0" i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€</a:t>
                      </a:r>
                      <a:endParaRPr lang="de-DE" sz="14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69285903"/>
                  </a:ext>
                </a:extLst>
              </a:tr>
            </a:tbl>
          </a:graphicData>
        </a:graphic>
      </p:graphicFrame>
      <p:sp>
        <p:nvSpPr>
          <p:cNvPr id="17" name="Textfeld 16">
            <a:extLst>
              <a:ext uri="{FF2B5EF4-FFF2-40B4-BE49-F238E27FC236}">
                <a16:creationId xmlns:a16="http://schemas.microsoft.com/office/drawing/2014/main" id="{E44C0027-83BA-4DE7-BBAE-06253E323E75}"/>
              </a:ext>
            </a:extLst>
          </p:cNvPr>
          <p:cNvSpPr txBox="1"/>
          <p:nvPr/>
        </p:nvSpPr>
        <p:spPr>
          <a:xfrm>
            <a:off x="1057277" y="963659"/>
            <a:ext cx="1079500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600" b="1" dirty="0">
                <a:latin typeface="Arial" panose="020B0604020202020204" pitchFamily="34" charset="0"/>
                <a:cs typeface="Arial" panose="020B0604020202020204" pitchFamily="34" charset="0"/>
              </a:rPr>
              <a:t>Was kann ich buchen?		Was kostet das ohne Ermäßigung?</a:t>
            </a:r>
          </a:p>
        </p:txBody>
      </p:sp>
      <p:sp>
        <p:nvSpPr>
          <p:cNvPr id="18" name="Textfeld 17">
            <a:extLst>
              <a:ext uri="{FF2B5EF4-FFF2-40B4-BE49-F238E27FC236}">
                <a16:creationId xmlns:a16="http://schemas.microsoft.com/office/drawing/2014/main" id="{36811465-7287-4633-9BDD-A6D8B4AD41E3}"/>
              </a:ext>
            </a:extLst>
          </p:cNvPr>
          <p:cNvSpPr txBox="1"/>
          <p:nvPr/>
        </p:nvSpPr>
        <p:spPr>
          <a:xfrm>
            <a:off x="339721" y="5400187"/>
            <a:ext cx="1151255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400" dirty="0">
                <a:latin typeface="Arial" panose="020B0604020202020204" pitchFamily="34" charset="0"/>
                <a:cs typeface="Arial" panose="020B0604020202020204" pitchFamily="34" charset="0"/>
              </a:rPr>
              <a:t>Ab einem bestimmten Familieneinkommen werden in der Vorschule Zuschläge in Anlehnung an die Kita-Gebühren erhoben.</a:t>
            </a:r>
          </a:p>
          <a:p>
            <a:endParaRPr lang="de-DE" dirty="0"/>
          </a:p>
        </p:txBody>
      </p:sp>
      <p:sp>
        <p:nvSpPr>
          <p:cNvPr id="19" name="Textfeld 18">
            <a:extLst>
              <a:ext uri="{FF2B5EF4-FFF2-40B4-BE49-F238E27FC236}">
                <a16:creationId xmlns:a16="http://schemas.microsoft.com/office/drawing/2014/main" id="{5A82C0C0-CC20-4817-8FEF-A7EAFB0B4CA6}"/>
              </a:ext>
            </a:extLst>
          </p:cNvPr>
          <p:cNvSpPr txBox="1"/>
          <p:nvPr/>
        </p:nvSpPr>
        <p:spPr>
          <a:xfrm>
            <a:off x="339720" y="5608789"/>
            <a:ext cx="11420471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6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Gebühren abhängig vom Nettoeinkommen, Kinderanzahl, Anzahl jüngerer Geschwister, die kostenpflichtig </a:t>
            </a:r>
          </a:p>
          <a:p>
            <a:r>
              <a:rPr lang="de-DE" sz="16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betreut werden.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de-DE" sz="1600" dirty="0">
                <a:latin typeface="Arial" panose="020B0604020202020204" pitchFamily="34" charset="0"/>
                <a:cs typeface="Arial" panose="020B0604020202020204" pitchFamily="34" charset="0"/>
              </a:rPr>
              <a:t>Aktuelle Nachweise </a:t>
            </a:r>
            <a:r>
              <a:rPr lang="de-DE" sz="1600" b="1" u="sng" dirty="0">
                <a:latin typeface="Arial" panose="020B0604020202020204" pitchFamily="34" charset="0"/>
                <a:cs typeface="Arial" panose="020B0604020202020204" pitchFamily="34" charset="0"/>
              </a:rPr>
              <a:t>zwingend</a:t>
            </a:r>
            <a:r>
              <a:rPr lang="de-DE" sz="1600" dirty="0">
                <a:latin typeface="Arial" panose="020B0604020202020204" pitchFamily="34" charset="0"/>
                <a:cs typeface="Arial" panose="020B0604020202020204" pitchFamily="34" charset="0"/>
              </a:rPr>
              <a:t> erforderlich (mit Anmeldung einzureichen)</a:t>
            </a:r>
          </a:p>
          <a:p>
            <a:r>
              <a:rPr lang="de-DE" sz="16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Mittagessen: kostenpflichtig – bitte informieren Sie sich beim Caterer</a:t>
            </a:r>
          </a:p>
        </p:txBody>
      </p:sp>
      <p:pic>
        <p:nvPicPr>
          <p:cNvPr id="21" name="Grafik 20">
            <a:extLst>
              <a:ext uri="{FF2B5EF4-FFF2-40B4-BE49-F238E27FC236}">
                <a16:creationId xmlns:a16="http://schemas.microsoft.com/office/drawing/2014/main" id="{004BC012-BB6A-4CF3-995F-E26E6114FE0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27648" y="5532437"/>
            <a:ext cx="1124623" cy="11222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05400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4C21067-33D0-460F-820A-79E7A7F9F0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0"/>
            <a:ext cx="10515600" cy="1431396"/>
          </a:xfrm>
        </p:spPr>
        <p:txBody>
          <a:bodyPr>
            <a:normAutofit/>
          </a:bodyPr>
          <a:lstStyle/>
          <a:p>
            <a:pPr algn="ctr"/>
            <a:r>
              <a:rPr lang="de-DE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Themen</a:t>
            </a:r>
          </a:p>
        </p:txBody>
      </p:sp>
      <p:pic>
        <p:nvPicPr>
          <p:cNvPr id="7" name="Bild 1">
            <a:extLst>
              <a:ext uri="{FF2B5EF4-FFF2-40B4-BE49-F238E27FC236}">
                <a16:creationId xmlns:a16="http://schemas.microsoft.com/office/drawing/2014/main" id="{5E808DC0-F677-4D0F-A385-535EABCD9499}"/>
              </a:ext>
            </a:extLst>
          </p:cNvPr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483177" y="111654"/>
            <a:ext cx="1596970" cy="9839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5" name="Tabelle 5">
            <a:extLst>
              <a:ext uri="{FF2B5EF4-FFF2-40B4-BE49-F238E27FC236}">
                <a16:creationId xmlns:a16="http://schemas.microsoft.com/office/drawing/2014/main" id="{6C49D150-0934-43E8-8769-CAC95AD0A56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85137592"/>
              </p:ext>
            </p:extLst>
          </p:nvPr>
        </p:nvGraphicFramePr>
        <p:xfrm>
          <a:off x="1610621" y="985626"/>
          <a:ext cx="8970756" cy="5760720"/>
        </p:xfrm>
        <a:graphic>
          <a:graphicData uri="http://schemas.openxmlformats.org/drawingml/2006/table">
            <a:tbl>
              <a:tblPr bandRow="1">
                <a:tableStyleId>{5FD0F851-EC5A-4D38-B0AD-8093EC10F338}</a:tableStyleId>
              </a:tblPr>
              <a:tblGrid>
                <a:gridCol w="8970756">
                  <a:extLst>
                    <a:ext uri="{9D8B030D-6E8A-4147-A177-3AD203B41FA5}">
                      <a16:colId xmlns:a16="http://schemas.microsoft.com/office/drawing/2014/main" val="1121786715"/>
                    </a:ext>
                  </a:extLst>
                </a:gridCol>
              </a:tblGrid>
              <a:tr h="358775">
                <a:tc>
                  <a:txBody>
                    <a:bodyPr/>
                    <a:lstStyle/>
                    <a:p>
                      <a:r>
                        <a:rPr lang="de-DE" dirty="0"/>
                        <a:t>Konzept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3709949"/>
                  </a:ext>
                </a:extLst>
              </a:tr>
              <a:tr h="358775">
                <a:tc>
                  <a:txBody>
                    <a:bodyPr/>
                    <a:lstStyle/>
                    <a:p>
                      <a:r>
                        <a:rPr lang="de-DE" dirty="0"/>
                        <a:t>Das Team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78793213"/>
                  </a:ext>
                </a:extLst>
              </a:tr>
              <a:tr h="358775">
                <a:tc>
                  <a:txBody>
                    <a:bodyPr/>
                    <a:lstStyle/>
                    <a:p>
                      <a:r>
                        <a:rPr lang="de-DE" dirty="0"/>
                        <a:t>Rhythmisierung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00470967"/>
                  </a:ext>
                </a:extLst>
              </a:tr>
              <a:tr h="1166019">
                <a:tc>
                  <a:txBody>
                    <a:bodyPr/>
                    <a:lstStyle/>
                    <a:p>
                      <a:r>
                        <a:rPr lang="de-DE" dirty="0"/>
                        <a:t>Mittagsband</a:t>
                      </a:r>
                    </a:p>
                    <a:p>
                      <a:pPr algn="l"/>
                      <a:r>
                        <a:rPr lang="de-DE" dirty="0"/>
                        <a:t>         Mittagsessen</a:t>
                      </a:r>
                    </a:p>
                    <a:p>
                      <a:pPr algn="l"/>
                      <a:r>
                        <a:rPr lang="de-DE" dirty="0"/>
                        <a:t>         Lernzeiten/Förderungen</a:t>
                      </a:r>
                    </a:p>
                    <a:p>
                      <a:pPr algn="l"/>
                      <a:r>
                        <a:rPr lang="de-DE" dirty="0"/>
                        <a:t>         Bewegungs- und ruhige Pause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10226637"/>
                  </a:ext>
                </a:extLst>
              </a:tr>
              <a:tr h="358775">
                <a:tc>
                  <a:txBody>
                    <a:bodyPr/>
                    <a:lstStyle/>
                    <a:p>
                      <a:r>
                        <a:rPr lang="de-DE" dirty="0"/>
                        <a:t>Offene Angebote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53104130"/>
                  </a:ext>
                </a:extLst>
              </a:tr>
              <a:tr h="358775">
                <a:tc>
                  <a:txBody>
                    <a:bodyPr/>
                    <a:lstStyle/>
                    <a:p>
                      <a:r>
                        <a:rPr lang="de-DE" dirty="0"/>
                        <a:t>Vorschulkinder und Erstklässler*innen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42913056"/>
                  </a:ext>
                </a:extLst>
              </a:tr>
              <a:tr h="627856">
                <a:tc>
                  <a:txBody>
                    <a:bodyPr/>
                    <a:lstStyle/>
                    <a:p>
                      <a:r>
                        <a:rPr lang="de-DE" dirty="0"/>
                        <a:t>Abholzeiten</a:t>
                      </a:r>
                    </a:p>
                    <a:p>
                      <a:r>
                        <a:rPr lang="de-DE" dirty="0"/>
                        <a:t>         Generelle und Tagesaktuelle Änderungen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1561621"/>
                  </a:ext>
                </a:extLst>
              </a:tr>
              <a:tr h="358775">
                <a:tc>
                  <a:txBody>
                    <a:bodyPr/>
                    <a:lstStyle/>
                    <a:p>
                      <a:r>
                        <a:rPr lang="de-DE" dirty="0"/>
                        <a:t>Früh- und Spätbetreuung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88596043"/>
                  </a:ext>
                </a:extLst>
              </a:tr>
              <a:tr h="627856">
                <a:tc>
                  <a:txBody>
                    <a:bodyPr/>
                    <a:lstStyle/>
                    <a:p>
                      <a:r>
                        <a:rPr lang="de-DE" dirty="0"/>
                        <a:t>Ferien und Sockeltage</a:t>
                      </a:r>
                    </a:p>
                    <a:p>
                      <a:r>
                        <a:rPr lang="de-DE" dirty="0"/>
                        <a:t>         Anmeldezeiträume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79858078"/>
                  </a:ext>
                </a:extLst>
              </a:tr>
              <a:tr h="358775">
                <a:tc>
                  <a:txBody>
                    <a:bodyPr/>
                    <a:lstStyle/>
                    <a:p>
                      <a:r>
                        <a:rPr lang="de-DE" dirty="0"/>
                        <a:t>Anmeldung zum Ganztag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80251666"/>
                  </a:ext>
                </a:extLst>
              </a:tr>
              <a:tr h="358775">
                <a:tc>
                  <a:txBody>
                    <a:bodyPr/>
                    <a:lstStyle/>
                    <a:p>
                      <a:r>
                        <a:rPr lang="de-DE" dirty="0"/>
                        <a:t>Gebühren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31846437"/>
                  </a:ext>
                </a:extLst>
              </a:tr>
              <a:tr h="358775">
                <a:tc>
                  <a:txBody>
                    <a:bodyPr/>
                    <a:lstStyle/>
                    <a:p>
                      <a:r>
                        <a:rPr lang="de-DE" dirty="0"/>
                        <a:t>Verschiedenes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6995457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585690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C141A84-6BFC-41C8-96B8-ADDFF67D39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/>
          <a:lstStyle/>
          <a:p>
            <a:pPr algn="ctr"/>
            <a:r>
              <a:rPr lang="de-DE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Verschiedenes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57BF326A-2E6A-4908-A802-56FFA6FDEF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95638"/>
            <a:ext cx="11353800" cy="5762362"/>
          </a:xfrm>
        </p:spPr>
        <p:txBody>
          <a:bodyPr/>
          <a:lstStyle/>
          <a:p>
            <a:pPr marL="0" indent="0">
              <a:buNone/>
            </a:pPr>
            <a:r>
              <a:rPr lang="de-DE" sz="1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Selbstständigkeit fördern</a:t>
            </a:r>
          </a:p>
          <a:p>
            <a:r>
              <a:rPr lang="de-DE" sz="1400" dirty="0">
                <a:latin typeface="Arial" panose="020B0604020202020204" pitchFamily="34" charset="0"/>
                <a:cs typeface="Arial" panose="020B0604020202020204" pitchFamily="34" charset="0"/>
              </a:rPr>
              <a:t>Begrüßen und Verabschieden Sie Ihr Kind vor dem Schultor (Ausnahme: Früh- und Spätbetreuung)</a:t>
            </a:r>
          </a:p>
          <a:p>
            <a:r>
              <a:rPr lang="de-DE" sz="1400" dirty="0">
                <a:latin typeface="Arial" panose="020B0604020202020204" pitchFamily="34" charset="0"/>
                <a:cs typeface="Arial" panose="020B0604020202020204" pitchFamily="34" charset="0"/>
              </a:rPr>
              <a:t>Unterstützen Sie Ihr Kind, sich alleine anzuziehen und auch den Ranzen oder Rucksack selbst zu tragen</a:t>
            </a:r>
          </a:p>
          <a:p>
            <a:r>
              <a:rPr lang="de-DE" sz="1400" dirty="0">
                <a:latin typeface="Arial" panose="020B0604020202020204" pitchFamily="34" charset="0"/>
                <a:cs typeface="Arial" panose="020B0604020202020204" pitchFamily="34" charset="0"/>
              </a:rPr>
              <a:t>Das Kind meldet sich </a:t>
            </a:r>
            <a:r>
              <a:rPr lang="de-DE" sz="1400" u="sng" dirty="0">
                <a:latin typeface="Arial" panose="020B0604020202020204" pitchFamily="34" charset="0"/>
                <a:cs typeface="Arial" panose="020B0604020202020204" pitchFamily="34" charset="0"/>
              </a:rPr>
              <a:t>immer</a:t>
            </a:r>
            <a:r>
              <a:rPr lang="de-DE" sz="1400" dirty="0">
                <a:latin typeface="Arial" panose="020B0604020202020204" pitchFamily="34" charset="0"/>
                <a:cs typeface="Arial" panose="020B0604020202020204" pitchFamily="34" charset="0"/>
              </a:rPr>
              <a:t> persönlich ab, wenn es nach Hause geht!</a:t>
            </a:r>
          </a:p>
          <a:p>
            <a:pPr marL="0" indent="0">
              <a:buNone/>
            </a:pPr>
            <a:r>
              <a:rPr lang="de-DE" sz="1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Gesprächsbedarf</a:t>
            </a:r>
          </a:p>
          <a:p>
            <a:r>
              <a:rPr lang="de-DE" sz="1400" dirty="0">
                <a:latin typeface="Arial" panose="020B0604020202020204" pitchFamily="34" charset="0"/>
                <a:cs typeface="Arial" panose="020B0604020202020204" pitchFamily="34" charset="0"/>
              </a:rPr>
              <a:t>Bitte sprechen Sie einen Termin mit uns ab</a:t>
            </a:r>
          </a:p>
          <a:p>
            <a:pPr marL="0" indent="0">
              <a:buNone/>
            </a:pPr>
            <a:r>
              <a:rPr lang="de-DE" sz="1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„Meine Schuhe sind verschwunden..“</a:t>
            </a:r>
          </a:p>
          <a:p>
            <a:r>
              <a:rPr lang="de-DE" sz="1400" dirty="0">
                <a:latin typeface="Arial" panose="020B0604020202020204" pitchFamily="34" charset="0"/>
                <a:cs typeface="Arial" panose="020B0604020202020204" pitchFamily="34" charset="0"/>
              </a:rPr>
              <a:t>Bitte beschriften Sie Kleidungsstücke und Schuhe mit dem Namen Ihres Kindes</a:t>
            </a:r>
          </a:p>
          <a:p>
            <a:pPr marL="0" indent="0">
              <a:buNone/>
            </a:pPr>
            <a:r>
              <a:rPr lang="de-DE" sz="1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Erreichbarkeit</a:t>
            </a:r>
            <a:r>
              <a:rPr lang="de-DE" sz="1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Früh- und Spätbetreuung, Kernzeit, Ferien und Notbetreuung</a:t>
            </a:r>
          </a:p>
          <a:p>
            <a:r>
              <a:rPr lang="de-DE" sz="1400" dirty="0">
                <a:latin typeface="Arial" panose="020B0604020202020204" pitchFamily="34" charset="0"/>
                <a:cs typeface="Arial" panose="020B0604020202020204" pitchFamily="34" charset="0"/>
              </a:rPr>
              <a:t>Diensthandy: 0157 353 784 45</a:t>
            </a:r>
          </a:p>
          <a:p>
            <a:pPr marL="0" indent="0">
              <a:buNone/>
            </a:pPr>
            <a:r>
              <a:rPr lang="de-DE" sz="1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Erreichbarkeit – Ihre Kontaktdaten</a:t>
            </a:r>
          </a:p>
          <a:p>
            <a:r>
              <a:rPr lang="de-DE" sz="1400" dirty="0">
                <a:latin typeface="Arial" panose="020B0604020202020204" pitchFamily="34" charset="0"/>
                <a:cs typeface="Arial" panose="020B0604020202020204" pitchFamily="34" charset="0"/>
              </a:rPr>
              <a:t>Änderungen der Kontaktdaten: Weiterleitung an die Klassenleitung und an das Schulbüro</a:t>
            </a:r>
          </a:p>
          <a:p>
            <a:r>
              <a:rPr lang="de-DE" sz="1400" dirty="0">
                <a:latin typeface="Arial" panose="020B0604020202020204" pitchFamily="34" charset="0"/>
                <a:cs typeface="Arial" panose="020B0604020202020204" pitchFamily="34" charset="0"/>
              </a:rPr>
              <a:t>Kontaktdaten im </a:t>
            </a:r>
            <a:r>
              <a:rPr lang="de-DE" sz="1400" dirty="0" err="1">
                <a:latin typeface="Arial" panose="020B0604020202020204" pitchFamily="34" charset="0"/>
                <a:cs typeface="Arial" panose="020B0604020202020204" pitchFamily="34" charset="0"/>
              </a:rPr>
              <a:t>Schnuckenplaner</a:t>
            </a:r>
            <a:r>
              <a:rPr lang="de-DE" sz="1400" dirty="0">
                <a:latin typeface="Arial" panose="020B0604020202020204" pitchFamily="34" charset="0"/>
                <a:cs typeface="Arial" panose="020B0604020202020204" pitchFamily="34" charset="0"/>
              </a:rPr>
              <a:t> immer aktualisieren</a:t>
            </a:r>
          </a:p>
          <a:p>
            <a:pPr marL="0" indent="0">
              <a:buNone/>
            </a:pPr>
            <a:r>
              <a:rPr lang="de-DE" sz="1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Mitwirken der Eltern – Wir freuen uns!</a:t>
            </a:r>
          </a:p>
          <a:p>
            <a:r>
              <a:rPr lang="de-DE" sz="1400" dirty="0">
                <a:latin typeface="Arial" panose="020B0604020202020204" pitchFamily="34" charset="0"/>
                <a:cs typeface="Arial" panose="020B0604020202020204" pitchFamily="34" charset="0"/>
              </a:rPr>
              <a:t>Elternrat, Ganztagsausschuss, Schulverein…</a:t>
            </a:r>
          </a:p>
          <a:p>
            <a:r>
              <a:rPr lang="de-DE" sz="1400" dirty="0">
                <a:latin typeface="Arial" panose="020B0604020202020204" pitchFamily="34" charset="0"/>
                <a:cs typeface="Arial" panose="020B0604020202020204" pitchFamily="34" charset="0"/>
              </a:rPr>
              <a:t>Ideen, konstruktive Kritik, Wünsche…</a:t>
            </a:r>
          </a:p>
          <a:p>
            <a:pPr marL="0" indent="0">
              <a:buNone/>
            </a:pPr>
            <a:r>
              <a:rPr lang="de-DE" sz="1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Weitere offene Fragen?</a:t>
            </a:r>
          </a:p>
          <a:p>
            <a:r>
              <a:rPr lang="de-DE" sz="1400" dirty="0">
                <a:latin typeface="Arial" panose="020B0604020202020204" pitchFamily="34" charset="0"/>
                <a:cs typeface="Arial" panose="020B0604020202020204" pitchFamily="34" charset="0"/>
              </a:rPr>
              <a:t>Homepage: Häufig gestellte Fragen</a:t>
            </a:r>
          </a:p>
          <a:p>
            <a:endParaRPr lang="de-DE" dirty="0"/>
          </a:p>
        </p:txBody>
      </p:sp>
      <p:pic>
        <p:nvPicPr>
          <p:cNvPr id="4" name="Bild 1">
            <a:extLst>
              <a:ext uri="{FF2B5EF4-FFF2-40B4-BE49-F238E27FC236}">
                <a16:creationId xmlns:a16="http://schemas.microsoft.com/office/drawing/2014/main" id="{B85F1ACD-C61E-4FB4-AA67-7FA5070EFF33}"/>
              </a:ext>
            </a:extLst>
          </p:cNvPr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483177" y="111654"/>
            <a:ext cx="1596970" cy="9839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16387031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8001921-ABA4-479B-8D37-8CF74CB619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/>
          <a:lstStyle/>
          <a:p>
            <a:pPr algn="ctr"/>
            <a:r>
              <a:rPr lang="de-DE" b="1" dirty="0">
                <a:latin typeface="Arial" panose="020B0604020202020204" pitchFamily="34" charset="0"/>
                <a:cs typeface="Arial" panose="020B0604020202020204" pitchFamily="34" charset="0"/>
              </a:rPr>
              <a:t>Schule </a:t>
            </a:r>
            <a:r>
              <a:rPr lang="de-DE" b="1" dirty="0" err="1">
                <a:latin typeface="Arial" panose="020B0604020202020204" pitchFamily="34" charset="0"/>
                <a:cs typeface="Arial" panose="020B0604020202020204" pitchFamily="34" charset="0"/>
              </a:rPr>
              <a:t>Schnuckendrift</a:t>
            </a:r>
            <a:br>
              <a:rPr lang="de-DE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sz="3600" b="1" dirty="0">
                <a:latin typeface="Arial" panose="020B0604020202020204" pitchFamily="34" charset="0"/>
                <a:cs typeface="Arial" panose="020B0604020202020204" pitchFamily="34" charset="0"/>
              </a:rPr>
              <a:t>Offene GTS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0696D1DD-FD5F-462C-B309-641C96D2C9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37217"/>
            <a:ext cx="10515600" cy="2422741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10000"/>
              </a:lnSpc>
              <a:buNone/>
            </a:pPr>
            <a:r>
              <a:rPr lang="de-DE" sz="2000" dirty="0" err="1">
                <a:latin typeface="Arial" panose="020B0604020202020204" pitchFamily="34" charset="0"/>
                <a:cs typeface="Arial" panose="020B0604020202020204" pitchFamily="34" charset="0"/>
              </a:rPr>
              <a:t>Schnuckendrift</a:t>
            </a:r>
            <a:r>
              <a:rPr lang="de-DE" sz="2000" dirty="0">
                <a:latin typeface="Arial" panose="020B0604020202020204" pitchFamily="34" charset="0"/>
                <a:cs typeface="Arial" panose="020B0604020202020204" pitchFamily="34" charset="0"/>
              </a:rPr>
              <a:t> 21</a:t>
            </a:r>
          </a:p>
          <a:p>
            <a:pPr marL="0" indent="0" algn="ctr">
              <a:lnSpc>
                <a:spcPct val="110000"/>
              </a:lnSpc>
              <a:buNone/>
            </a:pPr>
            <a:r>
              <a:rPr lang="de-DE" sz="2000" dirty="0">
                <a:latin typeface="Arial" panose="020B0604020202020204" pitchFamily="34" charset="0"/>
                <a:cs typeface="Arial" panose="020B0604020202020204" pitchFamily="34" charset="0"/>
              </a:rPr>
              <a:t>21149 Hamburg</a:t>
            </a:r>
          </a:p>
          <a:p>
            <a:pPr marL="0" indent="0" algn="ctr">
              <a:lnSpc>
                <a:spcPct val="110000"/>
              </a:lnSpc>
              <a:buNone/>
            </a:pPr>
            <a:r>
              <a:rPr lang="de-DE" sz="2000" dirty="0">
                <a:latin typeface="Arial" panose="020B0604020202020204" pitchFamily="34" charset="0"/>
                <a:cs typeface="Arial" panose="020B0604020202020204" pitchFamily="34" charset="0"/>
              </a:rPr>
              <a:t>Telefon: 040/ 42 89 616 0</a:t>
            </a:r>
          </a:p>
          <a:p>
            <a:pPr marL="0" indent="0" algn="ctr">
              <a:lnSpc>
                <a:spcPct val="110000"/>
              </a:lnSpc>
              <a:buNone/>
            </a:pPr>
            <a:r>
              <a:rPr lang="de-DE" sz="2000" dirty="0">
                <a:latin typeface="Arial" panose="020B0604020202020204" pitchFamily="34" charset="0"/>
                <a:cs typeface="Arial" panose="020B0604020202020204" pitchFamily="34" charset="0"/>
              </a:rPr>
              <a:t>Mail: </a:t>
            </a:r>
            <a:r>
              <a:rPr lang="de-DE" sz="2000" dirty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Schule-Schnuckendrift@bsfb.hamburg.de</a:t>
            </a:r>
            <a:endParaRPr lang="de-DE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lnSpc>
                <a:spcPct val="110000"/>
              </a:lnSpc>
              <a:buNone/>
            </a:pPr>
            <a:r>
              <a:rPr lang="de-DE" sz="2000" dirty="0">
                <a:latin typeface="Arial" panose="020B0604020202020204" pitchFamily="34" charset="0"/>
                <a:cs typeface="Arial" panose="020B0604020202020204" pitchFamily="34" charset="0"/>
              </a:rPr>
              <a:t>Homepage: www.schule-schnuckendrift.de</a:t>
            </a:r>
          </a:p>
          <a:p>
            <a:pPr marL="0" indent="0">
              <a:buNone/>
            </a:pPr>
            <a:endParaRPr lang="de-DE" dirty="0"/>
          </a:p>
        </p:txBody>
      </p:sp>
      <p:graphicFrame>
        <p:nvGraphicFramePr>
          <p:cNvPr id="7" name="Tabelle 7">
            <a:extLst>
              <a:ext uri="{FF2B5EF4-FFF2-40B4-BE49-F238E27FC236}">
                <a16:creationId xmlns:a16="http://schemas.microsoft.com/office/drawing/2014/main" id="{684A87B5-F790-4F1A-AFA5-0FA710FBED8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96624140"/>
              </p:ext>
            </p:extLst>
          </p:nvPr>
        </p:nvGraphicFramePr>
        <p:xfrm>
          <a:off x="483326" y="4089883"/>
          <a:ext cx="11220994" cy="25603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283961">
                  <a:extLst>
                    <a:ext uri="{9D8B030D-6E8A-4147-A177-3AD203B41FA5}">
                      <a16:colId xmlns:a16="http://schemas.microsoft.com/office/drawing/2014/main" val="97649810"/>
                    </a:ext>
                  </a:extLst>
                </a:gridCol>
                <a:gridCol w="816393">
                  <a:extLst>
                    <a:ext uri="{9D8B030D-6E8A-4147-A177-3AD203B41FA5}">
                      <a16:colId xmlns:a16="http://schemas.microsoft.com/office/drawing/2014/main" val="313790967"/>
                    </a:ext>
                  </a:extLst>
                </a:gridCol>
                <a:gridCol w="5120640">
                  <a:extLst>
                    <a:ext uri="{9D8B030D-6E8A-4147-A177-3AD203B41FA5}">
                      <a16:colId xmlns:a16="http://schemas.microsoft.com/office/drawing/2014/main" val="3745985279"/>
                    </a:ext>
                  </a:extLst>
                </a:gridCol>
              </a:tblGrid>
              <a:tr h="2506860">
                <a:tc>
                  <a:txBody>
                    <a:bodyPr/>
                    <a:lstStyle/>
                    <a:p>
                      <a:pPr algn="ctr"/>
                      <a:r>
                        <a:rPr lang="de-DE" sz="16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Kontaktinformationen</a:t>
                      </a:r>
                    </a:p>
                    <a:p>
                      <a:pPr algn="ctr"/>
                      <a:endParaRPr lang="de-DE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r>
                        <a:rPr lang="de-DE" sz="16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Carola Barkow </a:t>
                      </a:r>
                      <a:r>
                        <a:rPr lang="de-DE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(Ganztagskoordinatorin)</a:t>
                      </a:r>
                    </a:p>
                    <a:p>
                      <a:r>
                        <a:rPr lang="de-DE" sz="1600" dirty="0">
                          <a:latin typeface="Arial" panose="020B0604020202020204" pitchFamily="34" charset="0"/>
                          <a:cs typeface="Arial" panose="020B0604020202020204" pitchFamily="34" charset="0"/>
                          <a:hlinkClick r:id="rId3"/>
                        </a:rPr>
                        <a:t>Carola.barkow@schnucke.hamburg.de</a:t>
                      </a:r>
                      <a:endParaRPr lang="de-DE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r>
                        <a:rPr lang="de-DE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0157 353 784 45</a:t>
                      </a:r>
                    </a:p>
                    <a:p>
                      <a:endParaRPr lang="de-DE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r>
                        <a:rPr lang="de-DE" sz="16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Sare Isiktas </a:t>
                      </a:r>
                      <a:r>
                        <a:rPr lang="de-DE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(Stellvertretende Ganztagskoordinatorin)</a:t>
                      </a:r>
                    </a:p>
                    <a:p>
                      <a:endParaRPr lang="de-DE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r>
                        <a:rPr lang="de-DE" sz="16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Manuela Can </a:t>
                      </a:r>
                      <a:r>
                        <a:rPr lang="de-DE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(Sekretärin Ganztag)</a:t>
                      </a:r>
                    </a:p>
                    <a:p>
                      <a:r>
                        <a:rPr lang="de-DE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040 42 89 616 18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Links</a:t>
                      </a:r>
                    </a:p>
                    <a:p>
                      <a:pPr algn="ctr"/>
                      <a:endParaRPr lang="de-DE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de-DE" dirty="0">
                          <a:latin typeface="Arial" panose="020B0604020202020204" pitchFamily="34" charset="0"/>
                          <a:cs typeface="Arial" panose="020B0604020202020204" pitchFamily="34" charset="0"/>
                          <a:hlinkClick r:id="rId4"/>
                        </a:rPr>
                        <a:t>www.foodforkids.de</a:t>
                      </a:r>
                      <a:endParaRPr lang="de-DE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de-DE" dirty="0">
                          <a:latin typeface="Arial" panose="020B0604020202020204" pitchFamily="34" charset="0"/>
                          <a:cs typeface="Arial" panose="020B0604020202020204" pitchFamily="34" charset="0"/>
                          <a:hlinkClick r:id="rId5"/>
                        </a:rPr>
                        <a:t>www.hamburg.de/infos-fuer-eltern</a:t>
                      </a:r>
                      <a:endParaRPr lang="de-DE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de-DE" dirty="0">
                          <a:latin typeface="Arial" panose="020B0604020202020204" pitchFamily="34" charset="0"/>
                          <a:cs typeface="Arial" panose="020B0604020202020204" pitchFamily="34" charset="0"/>
                          <a:hlinkClick r:id="rId6"/>
                        </a:rPr>
                        <a:t>www.hamburg.de/ganztagsschule</a:t>
                      </a:r>
                      <a:endParaRPr lang="de-DE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de-DE" dirty="0">
                          <a:latin typeface="Arial" panose="020B0604020202020204" pitchFamily="34" charset="0"/>
                          <a:cs typeface="Arial" panose="020B0604020202020204" pitchFamily="34" charset="0"/>
                          <a:hlinkClick r:id="rId7"/>
                        </a:rPr>
                        <a:t>www.hamburg.de/gebuehrenrechner</a:t>
                      </a:r>
                      <a:endParaRPr lang="de-DE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de-DE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31952623"/>
                  </a:ext>
                </a:extLst>
              </a:tr>
            </a:tbl>
          </a:graphicData>
        </a:graphic>
      </p:graphicFrame>
      <p:pic>
        <p:nvPicPr>
          <p:cNvPr id="10" name="Grafik 9">
            <a:extLst>
              <a:ext uri="{FF2B5EF4-FFF2-40B4-BE49-F238E27FC236}">
                <a16:creationId xmlns:a16="http://schemas.microsoft.com/office/drawing/2014/main" id="{09D2491C-C94B-4985-85B3-75B2B1BD23DC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7680" y="5538999"/>
            <a:ext cx="1001039" cy="992430"/>
          </a:xfrm>
          <a:prstGeom prst="rect">
            <a:avLst/>
          </a:prstGeom>
        </p:spPr>
      </p:pic>
      <p:pic>
        <p:nvPicPr>
          <p:cNvPr id="8" name="Bild 1">
            <a:extLst>
              <a:ext uri="{FF2B5EF4-FFF2-40B4-BE49-F238E27FC236}">
                <a16:creationId xmlns:a16="http://schemas.microsoft.com/office/drawing/2014/main" id="{1F2EF438-181C-4AE2-8813-3E270ABD36FB}"/>
              </a:ext>
            </a:extLst>
          </p:cNvPr>
          <p:cNvPicPr/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10483177" y="111654"/>
            <a:ext cx="1596970" cy="9839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4326167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6014A99-6D66-405B-9B3F-EB48EB6CE4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7724" y="-7684"/>
            <a:ext cx="10515600" cy="1325563"/>
          </a:xfrm>
        </p:spPr>
        <p:txBody>
          <a:bodyPr/>
          <a:lstStyle/>
          <a:p>
            <a:pPr algn="ctr"/>
            <a:r>
              <a:rPr lang="de-DE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Konzept</a:t>
            </a:r>
          </a:p>
        </p:txBody>
      </p:sp>
      <p:pic>
        <p:nvPicPr>
          <p:cNvPr id="4" name="Bild 1">
            <a:extLst>
              <a:ext uri="{FF2B5EF4-FFF2-40B4-BE49-F238E27FC236}">
                <a16:creationId xmlns:a16="http://schemas.microsoft.com/office/drawing/2014/main" id="{17DEB67C-73A2-4F59-ACD4-666FE30DDE6C}"/>
              </a:ext>
            </a:extLst>
          </p:cNvPr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483177" y="111654"/>
            <a:ext cx="1596970" cy="9839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hteck 4">
            <a:extLst>
              <a:ext uri="{FF2B5EF4-FFF2-40B4-BE49-F238E27FC236}">
                <a16:creationId xmlns:a16="http://schemas.microsoft.com/office/drawing/2014/main" id="{3852065D-02A1-4A04-A981-CC90D95168C0}"/>
              </a:ext>
            </a:extLst>
          </p:cNvPr>
          <p:cNvSpPr/>
          <p:nvPr/>
        </p:nvSpPr>
        <p:spPr>
          <a:xfrm>
            <a:off x="3071812" y="1039465"/>
            <a:ext cx="6067425" cy="723900"/>
          </a:xfrm>
          <a:prstGeom prst="rect">
            <a:avLst/>
          </a:prstGeom>
          <a:solidFill>
            <a:srgbClr val="A50021">
              <a:alpha val="50000"/>
            </a:srgb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Jedes Kind ist individuell</a:t>
            </a:r>
          </a:p>
        </p:txBody>
      </p:sp>
      <p:sp>
        <p:nvSpPr>
          <p:cNvPr id="6" name="Rechteck 5">
            <a:extLst>
              <a:ext uri="{FF2B5EF4-FFF2-40B4-BE49-F238E27FC236}">
                <a16:creationId xmlns:a16="http://schemas.microsoft.com/office/drawing/2014/main" id="{73F08546-38D2-4938-B5E1-761986905970}"/>
              </a:ext>
            </a:extLst>
          </p:cNvPr>
          <p:cNvSpPr/>
          <p:nvPr/>
        </p:nvSpPr>
        <p:spPr>
          <a:xfrm>
            <a:off x="2128838" y="2197959"/>
            <a:ext cx="2266947" cy="1143000"/>
          </a:xfrm>
          <a:prstGeom prst="rect">
            <a:avLst/>
          </a:prstGeom>
          <a:solidFill>
            <a:srgbClr val="990033">
              <a:alpha val="50000"/>
            </a:srgb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Abdeckung der Grundbedürfnisse</a:t>
            </a:r>
          </a:p>
        </p:txBody>
      </p:sp>
      <p:sp>
        <p:nvSpPr>
          <p:cNvPr id="7" name="Rechteck 6">
            <a:extLst>
              <a:ext uri="{FF2B5EF4-FFF2-40B4-BE49-F238E27FC236}">
                <a16:creationId xmlns:a16="http://schemas.microsoft.com/office/drawing/2014/main" id="{A250B714-CEE7-4767-BDD3-51CD4B85627B}"/>
              </a:ext>
            </a:extLst>
          </p:cNvPr>
          <p:cNvSpPr/>
          <p:nvPr/>
        </p:nvSpPr>
        <p:spPr>
          <a:xfrm>
            <a:off x="4962526" y="2197959"/>
            <a:ext cx="2266947" cy="1143000"/>
          </a:xfrm>
          <a:prstGeom prst="rect">
            <a:avLst/>
          </a:prstGeom>
          <a:solidFill>
            <a:srgbClr val="A50021">
              <a:alpha val="50000"/>
            </a:srgb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Fördern nicht überfordern</a:t>
            </a:r>
          </a:p>
        </p:txBody>
      </p:sp>
      <p:sp>
        <p:nvSpPr>
          <p:cNvPr id="8" name="Rechteck 7">
            <a:extLst>
              <a:ext uri="{FF2B5EF4-FFF2-40B4-BE49-F238E27FC236}">
                <a16:creationId xmlns:a16="http://schemas.microsoft.com/office/drawing/2014/main" id="{489E21B8-A258-4DF5-BF98-DA868F498939}"/>
              </a:ext>
            </a:extLst>
          </p:cNvPr>
          <p:cNvSpPr/>
          <p:nvPr/>
        </p:nvSpPr>
        <p:spPr>
          <a:xfrm>
            <a:off x="7796215" y="2207402"/>
            <a:ext cx="2266947" cy="1143000"/>
          </a:xfrm>
          <a:prstGeom prst="rect">
            <a:avLst/>
          </a:prstGeom>
          <a:solidFill>
            <a:srgbClr val="990033">
              <a:alpha val="50000"/>
            </a:srgb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Wahrnehmung und Stärkung der Persönlichkeit</a:t>
            </a:r>
          </a:p>
        </p:txBody>
      </p:sp>
      <p:sp>
        <p:nvSpPr>
          <p:cNvPr id="9" name="Rechteck 8">
            <a:extLst>
              <a:ext uri="{FF2B5EF4-FFF2-40B4-BE49-F238E27FC236}">
                <a16:creationId xmlns:a16="http://schemas.microsoft.com/office/drawing/2014/main" id="{9B23EB75-A902-4156-814E-64DCFC695D7D}"/>
              </a:ext>
            </a:extLst>
          </p:cNvPr>
          <p:cNvSpPr/>
          <p:nvPr/>
        </p:nvSpPr>
        <p:spPr>
          <a:xfrm>
            <a:off x="3589575" y="3692846"/>
            <a:ext cx="2113508" cy="1133555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Verlässliche Strukturen</a:t>
            </a: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A3942D1D-D25A-4C36-8C8B-58A3D5EA80BD}"/>
              </a:ext>
            </a:extLst>
          </p:cNvPr>
          <p:cNvSpPr/>
          <p:nvPr/>
        </p:nvSpPr>
        <p:spPr>
          <a:xfrm>
            <a:off x="670599" y="3692846"/>
            <a:ext cx="2076449" cy="1133555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Respekt und Toleranz</a:t>
            </a:r>
          </a:p>
        </p:txBody>
      </p:sp>
      <p:sp>
        <p:nvSpPr>
          <p:cNvPr id="11" name="Rechteck 10">
            <a:extLst>
              <a:ext uri="{FF2B5EF4-FFF2-40B4-BE49-F238E27FC236}">
                <a16:creationId xmlns:a16="http://schemas.microsoft.com/office/drawing/2014/main" id="{CF2C1241-87BA-424A-91F9-2DA4C02589F0}"/>
              </a:ext>
            </a:extLst>
          </p:cNvPr>
          <p:cNvSpPr/>
          <p:nvPr/>
        </p:nvSpPr>
        <p:spPr>
          <a:xfrm>
            <a:off x="6545610" y="3702291"/>
            <a:ext cx="2076449" cy="1143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Orientierung am Entwicklungsstand</a:t>
            </a:r>
          </a:p>
        </p:txBody>
      </p:sp>
      <p:sp>
        <p:nvSpPr>
          <p:cNvPr id="12" name="Rechteck 11">
            <a:extLst>
              <a:ext uri="{FF2B5EF4-FFF2-40B4-BE49-F238E27FC236}">
                <a16:creationId xmlns:a16="http://schemas.microsoft.com/office/drawing/2014/main" id="{B2990205-B18C-4695-B676-A5B7C2895275}"/>
              </a:ext>
            </a:extLst>
          </p:cNvPr>
          <p:cNvSpPr/>
          <p:nvPr/>
        </p:nvSpPr>
        <p:spPr>
          <a:xfrm>
            <a:off x="9464586" y="3683401"/>
            <a:ext cx="2076449" cy="1143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Selbstständigkeit unterstützen</a:t>
            </a:r>
          </a:p>
        </p:txBody>
      </p:sp>
      <p:sp>
        <p:nvSpPr>
          <p:cNvPr id="13" name="Rechteck 12">
            <a:extLst>
              <a:ext uri="{FF2B5EF4-FFF2-40B4-BE49-F238E27FC236}">
                <a16:creationId xmlns:a16="http://schemas.microsoft.com/office/drawing/2014/main" id="{0A40AC3F-D9EC-492F-9454-08362F7A0E10}"/>
              </a:ext>
            </a:extLst>
          </p:cNvPr>
          <p:cNvSpPr/>
          <p:nvPr/>
        </p:nvSpPr>
        <p:spPr>
          <a:xfrm>
            <a:off x="1394965" y="5279885"/>
            <a:ext cx="9758364" cy="851932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Schule als gemeinsamer Lebens- und Lernort</a:t>
            </a:r>
          </a:p>
        </p:txBody>
      </p:sp>
    </p:spTree>
    <p:extLst>
      <p:ext uri="{BB962C8B-B14F-4D97-AF65-F5344CB8AC3E}">
        <p14:creationId xmlns:p14="http://schemas.microsoft.com/office/powerpoint/2010/main" val="30449099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8024DA2-97AE-4280-B716-1E2494E241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/>
          <a:lstStyle/>
          <a:p>
            <a:pPr algn="ctr"/>
            <a:r>
              <a:rPr lang="de-DE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Das Team</a:t>
            </a:r>
          </a:p>
        </p:txBody>
      </p:sp>
      <p:pic>
        <p:nvPicPr>
          <p:cNvPr id="4" name="Bild 1">
            <a:extLst>
              <a:ext uri="{FF2B5EF4-FFF2-40B4-BE49-F238E27FC236}">
                <a16:creationId xmlns:a16="http://schemas.microsoft.com/office/drawing/2014/main" id="{55F769C6-BA72-461F-BFFD-252C7A37FAF0}"/>
              </a:ext>
            </a:extLst>
          </p:cNvPr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483177" y="111654"/>
            <a:ext cx="1596970" cy="9839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hteck 4">
            <a:extLst>
              <a:ext uri="{FF2B5EF4-FFF2-40B4-BE49-F238E27FC236}">
                <a16:creationId xmlns:a16="http://schemas.microsoft.com/office/drawing/2014/main" id="{FEE9E6F2-23B9-4BDB-A040-C9081BFB105C}"/>
              </a:ext>
            </a:extLst>
          </p:cNvPr>
          <p:cNvSpPr/>
          <p:nvPr/>
        </p:nvSpPr>
        <p:spPr>
          <a:xfrm>
            <a:off x="4762501" y="1329928"/>
            <a:ext cx="2666998" cy="914400"/>
          </a:xfrm>
          <a:prstGeom prst="rect">
            <a:avLst/>
          </a:prstGeom>
          <a:solidFill>
            <a:schemeClr val="accent4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Pädagogische Fachkräfte</a:t>
            </a:r>
          </a:p>
        </p:txBody>
      </p:sp>
      <p:sp>
        <p:nvSpPr>
          <p:cNvPr id="6" name="Rechteck 5">
            <a:extLst>
              <a:ext uri="{FF2B5EF4-FFF2-40B4-BE49-F238E27FC236}">
                <a16:creationId xmlns:a16="http://schemas.microsoft.com/office/drawing/2014/main" id="{63035389-6590-49F7-AD95-27AACDE7D458}"/>
              </a:ext>
            </a:extLst>
          </p:cNvPr>
          <p:cNvSpPr/>
          <p:nvPr/>
        </p:nvSpPr>
        <p:spPr>
          <a:xfrm>
            <a:off x="376393" y="2313154"/>
            <a:ext cx="2666999" cy="914400"/>
          </a:xfrm>
          <a:prstGeom prst="rect">
            <a:avLst/>
          </a:prstGeom>
          <a:solidFill>
            <a:schemeClr val="accent2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Lehrkräfte</a:t>
            </a:r>
          </a:p>
        </p:txBody>
      </p:sp>
      <p:sp>
        <p:nvSpPr>
          <p:cNvPr id="7" name="Rechteck 6">
            <a:extLst>
              <a:ext uri="{FF2B5EF4-FFF2-40B4-BE49-F238E27FC236}">
                <a16:creationId xmlns:a16="http://schemas.microsoft.com/office/drawing/2014/main" id="{7F69E4FD-8086-4834-9B02-51E530FA7209}"/>
              </a:ext>
            </a:extLst>
          </p:cNvPr>
          <p:cNvSpPr/>
          <p:nvPr/>
        </p:nvSpPr>
        <p:spPr>
          <a:xfrm>
            <a:off x="9039225" y="2268415"/>
            <a:ext cx="2666998" cy="914400"/>
          </a:xfrm>
          <a:prstGeom prst="rect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Honorarkräfte</a:t>
            </a:r>
          </a:p>
        </p:txBody>
      </p:sp>
      <p:sp>
        <p:nvSpPr>
          <p:cNvPr id="8" name="Rechteck 7">
            <a:extLst>
              <a:ext uri="{FF2B5EF4-FFF2-40B4-BE49-F238E27FC236}">
                <a16:creationId xmlns:a16="http://schemas.microsoft.com/office/drawing/2014/main" id="{2A115C66-989D-49C7-A303-4AAB1542BE76}"/>
              </a:ext>
            </a:extLst>
          </p:cNvPr>
          <p:cNvSpPr/>
          <p:nvPr/>
        </p:nvSpPr>
        <p:spPr>
          <a:xfrm>
            <a:off x="4341097" y="3227554"/>
            <a:ext cx="3400425" cy="1303337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Multiprofessionelles Team</a:t>
            </a:r>
          </a:p>
        </p:txBody>
      </p:sp>
      <p:sp>
        <p:nvSpPr>
          <p:cNvPr id="9" name="Rechteck 8">
            <a:extLst>
              <a:ext uri="{FF2B5EF4-FFF2-40B4-BE49-F238E27FC236}">
                <a16:creationId xmlns:a16="http://schemas.microsoft.com/office/drawing/2014/main" id="{10D9D326-4BF6-4983-9DE0-7B4FB54CA44C}"/>
              </a:ext>
            </a:extLst>
          </p:cNvPr>
          <p:cNvSpPr/>
          <p:nvPr/>
        </p:nvSpPr>
        <p:spPr>
          <a:xfrm>
            <a:off x="8423710" y="5521100"/>
            <a:ext cx="2666999" cy="914400"/>
          </a:xfrm>
          <a:prstGeom prst="rect">
            <a:avLst/>
          </a:prstGeom>
          <a:solidFill>
            <a:srgbClr val="D2325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Ganztagskoordination</a:t>
            </a: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30DB6820-97AF-49F9-828A-6702DC98DDA5}"/>
              </a:ext>
            </a:extLst>
          </p:cNvPr>
          <p:cNvSpPr/>
          <p:nvPr/>
        </p:nvSpPr>
        <p:spPr>
          <a:xfrm>
            <a:off x="1095377" y="5341937"/>
            <a:ext cx="2828923" cy="9144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Ganztagssekretärinnen</a:t>
            </a:r>
          </a:p>
        </p:txBody>
      </p:sp>
      <p:sp>
        <p:nvSpPr>
          <p:cNvPr id="11" name="Pfeil: nach unten 10">
            <a:extLst>
              <a:ext uri="{FF2B5EF4-FFF2-40B4-BE49-F238E27FC236}">
                <a16:creationId xmlns:a16="http://schemas.microsoft.com/office/drawing/2014/main" id="{68D93E36-BF7B-46B5-9E61-707C4284660C}"/>
              </a:ext>
            </a:extLst>
          </p:cNvPr>
          <p:cNvSpPr/>
          <p:nvPr/>
        </p:nvSpPr>
        <p:spPr>
          <a:xfrm rot="2674897">
            <a:off x="4193961" y="4614934"/>
            <a:ext cx="308929" cy="894993"/>
          </a:xfrm>
          <a:prstGeom prst="downArrow">
            <a:avLst/>
          </a:prstGeom>
          <a:solidFill>
            <a:schemeClr val="accent5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3" name="Pfeil: nach unten 12">
            <a:extLst>
              <a:ext uri="{FF2B5EF4-FFF2-40B4-BE49-F238E27FC236}">
                <a16:creationId xmlns:a16="http://schemas.microsoft.com/office/drawing/2014/main" id="{343ED80D-C067-4CFC-849C-5A76B01149FE}"/>
              </a:ext>
            </a:extLst>
          </p:cNvPr>
          <p:cNvSpPr/>
          <p:nvPr/>
        </p:nvSpPr>
        <p:spPr>
          <a:xfrm rot="7327149">
            <a:off x="3580559" y="2657191"/>
            <a:ext cx="308929" cy="894993"/>
          </a:xfrm>
          <a:prstGeom prst="downArrow">
            <a:avLst/>
          </a:prstGeom>
          <a:solidFill>
            <a:schemeClr val="accent5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14" name="Pfeil: nach unten 13">
            <a:extLst>
              <a:ext uri="{FF2B5EF4-FFF2-40B4-BE49-F238E27FC236}">
                <a16:creationId xmlns:a16="http://schemas.microsoft.com/office/drawing/2014/main" id="{C9CE61C7-58A3-4470-8DB9-036E93CF1A4F}"/>
              </a:ext>
            </a:extLst>
          </p:cNvPr>
          <p:cNvSpPr/>
          <p:nvPr/>
        </p:nvSpPr>
        <p:spPr>
          <a:xfrm rot="14041204">
            <a:off x="8184870" y="2644690"/>
            <a:ext cx="308929" cy="894993"/>
          </a:xfrm>
          <a:prstGeom prst="downArrow">
            <a:avLst/>
          </a:prstGeom>
          <a:solidFill>
            <a:schemeClr val="accent5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5" name="Pfeil: nach unten 14">
            <a:extLst>
              <a:ext uri="{FF2B5EF4-FFF2-40B4-BE49-F238E27FC236}">
                <a16:creationId xmlns:a16="http://schemas.microsoft.com/office/drawing/2014/main" id="{6E947893-1985-43DD-8B00-73207E1576FE}"/>
              </a:ext>
            </a:extLst>
          </p:cNvPr>
          <p:cNvSpPr/>
          <p:nvPr/>
        </p:nvSpPr>
        <p:spPr>
          <a:xfrm rot="10800000">
            <a:off x="5886844" y="2322516"/>
            <a:ext cx="308929" cy="826849"/>
          </a:xfrm>
          <a:prstGeom prst="downArrow">
            <a:avLst/>
          </a:prstGeom>
          <a:solidFill>
            <a:schemeClr val="accent5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6" name="Pfeil: nach unten 15">
            <a:extLst>
              <a:ext uri="{FF2B5EF4-FFF2-40B4-BE49-F238E27FC236}">
                <a16:creationId xmlns:a16="http://schemas.microsoft.com/office/drawing/2014/main" id="{24C2EB0D-5487-4CBC-8945-7D8911F6D707}"/>
              </a:ext>
            </a:extLst>
          </p:cNvPr>
          <p:cNvSpPr/>
          <p:nvPr/>
        </p:nvSpPr>
        <p:spPr>
          <a:xfrm rot="19216767">
            <a:off x="7864465" y="4630692"/>
            <a:ext cx="308929" cy="894993"/>
          </a:xfrm>
          <a:prstGeom prst="downArrow">
            <a:avLst/>
          </a:prstGeom>
          <a:solidFill>
            <a:schemeClr val="accent5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822164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AB52F94-9AB1-40E2-9C24-F49063762B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/>
          <a:lstStyle/>
          <a:p>
            <a:pPr algn="ctr"/>
            <a:r>
              <a:rPr lang="de-DE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Rhythmisierung</a:t>
            </a:r>
          </a:p>
        </p:txBody>
      </p:sp>
      <p:pic>
        <p:nvPicPr>
          <p:cNvPr id="4" name="Bild 1">
            <a:extLst>
              <a:ext uri="{FF2B5EF4-FFF2-40B4-BE49-F238E27FC236}">
                <a16:creationId xmlns:a16="http://schemas.microsoft.com/office/drawing/2014/main" id="{5DBD0D9A-C43F-49DD-BC74-ECB2467913E6}"/>
              </a:ext>
            </a:extLst>
          </p:cNvPr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483177" y="111654"/>
            <a:ext cx="1596970" cy="9839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8" name="Tabelle 8">
            <a:extLst>
              <a:ext uri="{FF2B5EF4-FFF2-40B4-BE49-F238E27FC236}">
                <a16:creationId xmlns:a16="http://schemas.microsoft.com/office/drawing/2014/main" id="{A6368D5E-606A-44C1-AB98-9CA1F0C5E8B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85483788"/>
              </p:ext>
            </p:extLst>
          </p:nvPr>
        </p:nvGraphicFramePr>
        <p:xfrm>
          <a:off x="1822450" y="1892299"/>
          <a:ext cx="8547100" cy="4067175"/>
        </p:xfrm>
        <a:graphic>
          <a:graphicData uri="http://schemas.openxmlformats.org/drawingml/2006/table">
            <a:tbl>
              <a:tblPr bandRow="1">
                <a:tableStyleId>{5FD0F851-EC5A-4D38-B0AD-8093EC10F338}</a:tableStyleId>
              </a:tblPr>
              <a:tblGrid>
                <a:gridCol w="3263900">
                  <a:extLst>
                    <a:ext uri="{9D8B030D-6E8A-4147-A177-3AD203B41FA5}">
                      <a16:colId xmlns:a16="http://schemas.microsoft.com/office/drawing/2014/main" val="3028672286"/>
                    </a:ext>
                  </a:extLst>
                </a:gridCol>
                <a:gridCol w="5283200">
                  <a:extLst>
                    <a:ext uri="{9D8B030D-6E8A-4147-A177-3AD203B41FA5}">
                      <a16:colId xmlns:a16="http://schemas.microsoft.com/office/drawing/2014/main" val="1690319423"/>
                    </a:ext>
                  </a:extLst>
                </a:gridCol>
              </a:tblGrid>
              <a:tr h="581025">
                <a:tc>
                  <a:txBody>
                    <a:bodyPr/>
                    <a:lstStyle/>
                    <a:p>
                      <a:r>
                        <a:rPr lang="de-DE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06:00 – 08:00 Uhr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Frühbetreuung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72252505"/>
                  </a:ext>
                </a:extLst>
              </a:tr>
              <a:tr h="581025">
                <a:tc>
                  <a:txBody>
                    <a:bodyPr/>
                    <a:lstStyle/>
                    <a:p>
                      <a:r>
                        <a:rPr lang="de-DE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08:00 – 13:00 Uhr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Regulärer Unterricht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29490557"/>
                  </a:ext>
                </a:extLst>
              </a:tr>
              <a:tr h="581025">
                <a:tc>
                  <a:txBody>
                    <a:bodyPr/>
                    <a:lstStyle/>
                    <a:p>
                      <a:r>
                        <a:rPr lang="de-DE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13:00 – 13:15 Uhr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Begrüßung in den Stammgruppen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46503482"/>
                  </a:ext>
                </a:extLst>
              </a:tr>
              <a:tr h="581025">
                <a:tc>
                  <a:txBody>
                    <a:bodyPr/>
                    <a:lstStyle/>
                    <a:p>
                      <a:r>
                        <a:rPr lang="de-DE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13:15 – 14:30 Uhr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Mittagsband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95642901"/>
                  </a:ext>
                </a:extLst>
              </a:tr>
              <a:tr h="581025">
                <a:tc>
                  <a:txBody>
                    <a:bodyPr/>
                    <a:lstStyle/>
                    <a:p>
                      <a:r>
                        <a:rPr lang="de-DE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14:45 – 15:45 Uhr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de-DE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Offene Angebote, Freispiel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68061621"/>
                  </a:ext>
                </a:extLst>
              </a:tr>
              <a:tr h="581025">
                <a:tc>
                  <a:txBody>
                    <a:bodyPr/>
                    <a:lstStyle/>
                    <a:p>
                      <a:r>
                        <a:rPr lang="de-DE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15:45 – 16:00 Uhr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Verabschiedung in den Stammgruppen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78909318"/>
                  </a:ext>
                </a:extLst>
              </a:tr>
              <a:tr h="581025">
                <a:tc>
                  <a:txBody>
                    <a:bodyPr/>
                    <a:lstStyle/>
                    <a:p>
                      <a:r>
                        <a:rPr lang="de-DE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16:00 – 18:00 Uhr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Spätbetreuung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6776169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044147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0C69A09-1137-4458-BD74-2809EA09E8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/>
          <a:lstStyle/>
          <a:p>
            <a:pPr algn="ctr"/>
            <a:r>
              <a:rPr lang="de-DE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Mittagsband</a:t>
            </a:r>
          </a:p>
        </p:txBody>
      </p:sp>
      <p:pic>
        <p:nvPicPr>
          <p:cNvPr id="4" name="Bild 1">
            <a:extLst>
              <a:ext uri="{FF2B5EF4-FFF2-40B4-BE49-F238E27FC236}">
                <a16:creationId xmlns:a16="http://schemas.microsoft.com/office/drawing/2014/main" id="{15E0B5E6-8E01-41F4-8A88-9C3AD804690C}"/>
              </a:ext>
            </a:extLst>
          </p:cNvPr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483177" y="111654"/>
            <a:ext cx="1596970" cy="9839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Rechteck 2">
            <a:extLst>
              <a:ext uri="{FF2B5EF4-FFF2-40B4-BE49-F238E27FC236}">
                <a16:creationId xmlns:a16="http://schemas.microsoft.com/office/drawing/2014/main" id="{F668ECA3-8A30-4321-A173-C29ACD199D8A}"/>
              </a:ext>
            </a:extLst>
          </p:cNvPr>
          <p:cNvSpPr/>
          <p:nvPr/>
        </p:nvSpPr>
        <p:spPr>
          <a:xfrm>
            <a:off x="5236128" y="3367989"/>
            <a:ext cx="1719743" cy="553674"/>
          </a:xfrm>
          <a:prstGeom prst="rect">
            <a:avLst/>
          </a:prstGeom>
          <a:solidFill>
            <a:srgbClr val="990000">
              <a:alpha val="74902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Mittagsband</a:t>
            </a:r>
          </a:p>
        </p:txBody>
      </p:sp>
      <p:sp>
        <p:nvSpPr>
          <p:cNvPr id="5" name="Ellipse 4">
            <a:extLst>
              <a:ext uri="{FF2B5EF4-FFF2-40B4-BE49-F238E27FC236}">
                <a16:creationId xmlns:a16="http://schemas.microsoft.com/office/drawing/2014/main" id="{FCAA2642-ADA9-4DCF-931E-B431C856D29F}"/>
              </a:ext>
            </a:extLst>
          </p:cNvPr>
          <p:cNvSpPr/>
          <p:nvPr/>
        </p:nvSpPr>
        <p:spPr>
          <a:xfrm>
            <a:off x="5164804" y="1560302"/>
            <a:ext cx="1870746" cy="646331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Mittagessen</a:t>
            </a:r>
          </a:p>
        </p:txBody>
      </p:sp>
      <p:sp>
        <p:nvSpPr>
          <p:cNvPr id="6" name="Ellipse 5">
            <a:extLst>
              <a:ext uri="{FF2B5EF4-FFF2-40B4-BE49-F238E27FC236}">
                <a16:creationId xmlns:a16="http://schemas.microsoft.com/office/drawing/2014/main" id="{8478E62D-9E24-48DD-AB59-594071C5F6F9}"/>
              </a:ext>
            </a:extLst>
          </p:cNvPr>
          <p:cNvSpPr/>
          <p:nvPr/>
        </p:nvSpPr>
        <p:spPr>
          <a:xfrm>
            <a:off x="8900719" y="1953542"/>
            <a:ext cx="1870746" cy="786468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Lernzeit</a:t>
            </a:r>
          </a:p>
        </p:txBody>
      </p:sp>
      <p:sp>
        <p:nvSpPr>
          <p:cNvPr id="7" name="Ellipse 6">
            <a:extLst>
              <a:ext uri="{FF2B5EF4-FFF2-40B4-BE49-F238E27FC236}">
                <a16:creationId xmlns:a16="http://schemas.microsoft.com/office/drawing/2014/main" id="{BC139489-75D7-4DBA-A1FB-78A8A6143992}"/>
              </a:ext>
            </a:extLst>
          </p:cNvPr>
          <p:cNvSpPr/>
          <p:nvPr/>
        </p:nvSpPr>
        <p:spPr>
          <a:xfrm>
            <a:off x="9098210" y="4499064"/>
            <a:ext cx="1870746" cy="786468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Förder- und </a:t>
            </a:r>
            <a:r>
              <a:rPr lang="de-DE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Forderkurse</a:t>
            </a:r>
            <a:endParaRPr lang="de-DE" sz="16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Ellipse 7">
            <a:extLst>
              <a:ext uri="{FF2B5EF4-FFF2-40B4-BE49-F238E27FC236}">
                <a16:creationId xmlns:a16="http://schemas.microsoft.com/office/drawing/2014/main" id="{99439C84-9552-4D9F-ACC0-C470925CDF55}"/>
              </a:ext>
            </a:extLst>
          </p:cNvPr>
          <p:cNvSpPr/>
          <p:nvPr/>
        </p:nvSpPr>
        <p:spPr>
          <a:xfrm>
            <a:off x="1420535" y="1778568"/>
            <a:ext cx="1719743" cy="721453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Hofpause</a:t>
            </a:r>
          </a:p>
        </p:txBody>
      </p:sp>
      <p:sp>
        <p:nvSpPr>
          <p:cNvPr id="9" name="Ellipse 8">
            <a:extLst>
              <a:ext uri="{FF2B5EF4-FFF2-40B4-BE49-F238E27FC236}">
                <a16:creationId xmlns:a16="http://schemas.microsoft.com/office/drawing/2014/main" id="{59D7FED3-8683-400F-9B6E-7DCAC7B9BD56}"/>
              </a:ext>
            </a:extLst>
          </p:cNvPr>
          <p:cNvSpPr/>
          <p:nvPr/>
        </p:nvSpPr>
        <p:spPr>
          <a:xfrm>
            <a:off x="1083228" y="4499064"/>
            <a:ext cx="2063692" cy="721453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Ruhige Pause</a:t>
            </a:r>
          </a:p>
        </p:txBody>
      </p:sp>
      <p:sp>
        <p:nvSpPr>
          <p:cNvPr id="10" name="Ellipse 9">
            <a:extLst>
              <a:ext uri="{FF2B5EF4-FFF2-40B4-BE49-F238E27FC236}">
                <a16:creationId xmlns:a16="http://schemas.microsoft.com/office/drawing/2014/main" id="{4295A498-4EB4-4234-9FB5-244222805D56}"/>
              </a:ext>
            </a:extLst>
          </p:cNvPr>
          <p:cNvSpPr/>
          <p:nvPr/>
        </p:nvSpPr>
        <p:spPr>
          <a:xfrm>
            <a:off x="5217253" y="5142554"/>
            <a:ext cx="1810624" cy="721453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Sporthalle</a:t>
            </a:r>
          </a:p>
        </p:txBody>
      </p:sp>
      <p:sp>
        <p:nvSpPr>
          <p:cNvPr id="11" name="Textfeld 10">
            <a:extLst>
              <a:ext uri="{FF2B5EF4-FFF2-40B4-BE49-F238E27FC236}">
                <a16:creationId xmlns:a16="http://schemas.microsoft.com/office/drawing/2014/main" id="{C1EAA8F9-A315-4EB1-A959-A1988CB98680}"/>
              </a:ext>
            </a:extLst>
          </p:cNvPr>
          <p:cNvSpPr txBox="1"/>
          <p:nvPr/>
        </p:nvSpPr>
        <p:spPr>
          <a:xfrm>
            <a:off x="999687" y="6211669"/>
            <a:ext cx="1019262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Kinder entscheiden selbstständig, wann sie zum Mittagessen gehen, ihre Schulaufgaben erledigen oder die Bewegungs- und Ruhepause nutzen.</a:t>
            </a:r>
          </a:p>
        </p:txBody>
      </p:sp>
      <p:cxnSp>
        <p:nvCxnSpPr>
          <p:cNvPr id="13" name="Gerade Verbindung mit Pfeil 12">
            <a:extLst>
              <a:ext uri="{FF2B5EF4-FFF2-40B4-BE49-F238E27FC236}">
                <a16:creationId xmlns:a16="http://schemas.microsoft.com/office/drawing/2014/main" id="{9FAE058B-FF93-46E6-9351-8D8FF0A6378F}"/>
              </a:ext>
            </a:extLst>
          </p:cNvPr>
          <p:cNvCxnSpPr>
            <a:cxnSpLocks/>
          </p:cNvCxnSpPr>
          <p:nvPr/>
        </p:nvCxnSpPr>
        <p:spPr>
          <a:xfrm flipH="1">
            <a:off x="3624405" y="4052693"/>
            <a:ext cx="1130009" cy="49162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Gerade Verbindung mit Pfeil 13">
            <a:extLst>
              <a:ext uri="{FF2B5EF4-FFF2-40B4-BE49-F238E27FC236}">
                <a16:creationId xmlns:a16="http://schemas.microsoft.com/office/drawing/2014/main" id="{A0AA4242-3D36-4075-829C-7E20F88F1085}"/>
              </a:ext>
            </a:extLst>
          </p:cNvPr>
          <p:cNvCxnSpPr>
            <a:cxnSpLocks/>
          </p:cNvCxnSpPr>
          <p:nvPr/>
        </p:nvCxnSpPr>
        <p:spPr>
          <a:xfrm flipV="1">
            <a:off x="7381005" y="2628822"/>
            <a:ext cx="1158988" cy="62492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Gerade Verbindung mit Pfeil 14">
            <a:extLst>
              <a:ext uri="{FF2B5EF4-FFF2-40B4-BE49-F238E27FC236}">
                <a16:creationId xmlns:a16="http://schemas.microsoft.com/office/drawing/2014/main" id="{43E377B2-D544-4470-AEA0-E5D8DE5F41B6}"/>
              </a:ext>
            </a:extLst>
          </p:cNvPr>
          <p:cNvCxnSpPr>
            <a:cxnSpLocks/>
          </p:cNvCxnSpPr>
          <p:nvPr/>
        </p:nvCxnSpPr>
        <p:spPr>
          <a:xfrm>
            <a:off x="7505362" y="4088235"/>
            <a:ext cx="1115363" cy="45607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Gerade Verbindung mit Pfeil 15">
            <a:extLst>
              <a:ext uri="{FF2B5EF4-FFF2-40B4-BE49-F238E27FC236}">
                <a16:creationId xmlns:a16="http://schemas.microsoft.com/office/drawing/2014/main" id="{DEA6E79F-AACA-4110-B631-F919B955285F}"/>
              </a:ext>
            </a:extLst>
          </p:cNvPr>
          <p:cNvCxnSpPr>
            <a:cxnSpLocks/>
          </p:cNvCxnSpPr>
          <p:nvPr/>
        </p:nvCxnSpPr>
        <p:spPr>
          <a:xfrm>
            <a:off x="6095998" y="4088235"/>
            <a:ext cx="0" cy="75260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Gerade Verbindung mit Pfeil 16">
            <a:extLst>
              <a:ext uri="{FF2B5EF4-FFF2-40B4-BE49-F238E27FC236}">
                <a16:creationId xmlns:a16="http://schemas.microsoft.com/office/drawing/2014/main" id="{185FB35A-0A59-4878-9704-2915BDB326B3}"/>
              </a:ext>
            </a:extLst>
          </p:cNvPr>
          <p:cNvCxnSpPr>
            <a:cxnSpLocks/>
          </p:cNvCxnSpPr>
          <p:nvPr/>
        </p:nvCxnSpPr>
        <p:spPr>
          <a:xfrm flipV="1">
            <a:off x="6095998" y="2421330"/>
            <a:ext cx="0" cy="80034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7" name="Grafik 26">
            <a:extLst>
              <a:ext uri="{FF2B5EF4-FFF2-40B4-BE49-F238E27FC236}">
                <a16:creationId xmlns:a16="http://schemas.microsoft.com/office/drawing/2014/main" id="{F9FF98DC-EE0A-4321-8864-8C44B8DA7F7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8009009">
            <a:off x="4040150" y="2176514"/>
            <a:ext cx="192338" cy="1317875"/>
          </a:xfrm>
          <a:prstGeom prst="rect">
            <a:avLst/>
          </a:prstGeom>
        </p:spPr>
      </p:pic>
      <p:sp>
        <p:nvSpPr>
          <p:cNvPr id="32" name="Textfeld 31">
            <a:extLst>
              <a:ext uri="{FF2B5EF4-FFF2-40B4-BE49-F238E27FC236}">
                <a16:creationId xmlns:a16="http://schemas.microsoft.com/office/drawing/2014/main" id="{B9B37407-7727-4451-A80D-B42C145673CE}"/>
              </a:ext>
            </a:extLst>
          </p:cNvPr>
          <p:cNvSpPr txBox="1"/>
          <p:nvPr/>
        </p:nvSpPr>
        <p:spPr>
          <a:xfrm>
            <a:off x="5034965" y="976273"/>
            <a:ext cx="2175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13:15 – 14:30 Uhr</a:t>
            </a:r>
          </a:p>
        </p:txBody>
      </p:sp>
    </p:spTree>
    <p:extLst>
      <p:ext uri="{BB962C8B-B14F-4D97-AF65-F5344CB8AC3E}">
        <p14:creationId xmlns:p14="http://schemas.microsoft.com/office/powerpoint/2010/main" val="29103612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1C8D3B5-A155-430C-B1B5-FD0B01102F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/>
          <a:lstStyle/>
          <a:p>
            <a:pPr algn="ctr"/>
            <a:r>
              <a:rPr lang="de-DE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Mittagessen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6BE93904-5EE2-4625-AEB8-C3395671DD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47694"/>
            <a:ext cx="10709366" cy="4351338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de-DE" sz="2600" dirty="0">
                <a:latin typeface="Arial" panose="020B0604020202020204" pitchFamily="34" charset="0"/>
                <a:cs typeface="Arial" panose="020B0604020202020204" pitchFamily="34" charset="0"/>
              </a:rPr>
              <a:t>3 Menüs zur Auswahl</a:t>
            </a:r>
          </a:p>
          <a:p>
            <a:pPr>
              <a:lnSpc>
                <a:spcPct val="100000"/>
              </a:lnSpc>
            </a:pPr>
            <a:r>
              <a:rPr lang="de-DE" sz="2600" dirty="0">
                <a:latin typeface="Arial" panose="020B0604020202020204" pitchFamily="34" charset="0"/>
                <a:cs typeface="Arial" panose="020B0604020202020204" pitchFamily="34" charset="0"/>
              </a:rPr>
              <a:t>Warmbüffet mit verschiedenen Komponenten</a:t>
            </a:r>
          </a:p>
          <a:p>
            <a:pPr>
              <a:lnSpc>
                <a:spcPct val="100000"/>
              </a:lnSpc>
            </a:pPr>
            <a:r>
              <a:rPr lang="de-DE" sz="2600" dirty="0">
                <a:latin typeface="Arial" panose="020B0604020202020204" pitchFamily="34" charset="0"/>
                <a:cs typeface="Arial" panose="020B0604020202020204" pitchFamily="34" charset="0"/>
              </a:rPr>
              <a:t>Salatbar</a:t>
            </a:r>
          </a:p>
          <a:p>
            <a:pPr>
              <a:lnSpc>
                <a:spcPct val="100000"/>
              </a:lnSpc>
            </a:pPr>
            <a:r>
              <a:rPr lang="de-DE" sz="2600" dirty="0">
                <a:latin typeface="Arial" panose="020B0604020202020204" pitchFamily="34" charset="0"/>
                <a:cs typeface="Arial" panose="020B0604020202020204" pitchFamily="34" charset="0"/>
              </a:rPr>
              <a:t>Allergiker Essen (Nachweis erforderlich)</a:t>
            </a:r>
          </a:p>
          <a:p>
            <a:pPr>
              <a:lnSpc>
                <a:spcPct val="100000"/>
              </a:lnSpc>
            </a:pPr>
            <a:r>
              <a:rPr lang="de-DE" sz="2600" dirty="0">
                <a:latin typeface="Arial" panose="020B0604020202020204" pitchFamily="34" charset="0"/>
                <a:cs typeface="Arial" panose="020B0604020202020204" pitchFamily="34" charset="0"/>
              </a:rPr>
              <a:t>Abbestellung des Essens am gleichen Tag bis 08:00 Uhr möglich</a:t>
            </a:r>
          </a:p>
          <a:p>
            <a:pPr>
              <a:lnSpc>
                <a:spcPct val="100000"/>
              </a:lnSpc>
            </a:pPr>
            <a:r>
              <a:rPr lang="de-DE" sz="2600" dirty="0">
                <a:latin typeface="Arial" panose="020B0604020202020204" pitchFamily="34" charset="0"/>
                <a:cs typeface="Arial" panose="020B0604020202020204" pitchFamily="34" charset="0"/>
              </a:rPr>
              <a:t>Bestellung für ein Halbjahr oder für einen Monat</a:t>
            </a:r>
          </a:p>
          <a:p>
            <a:pPr>
              <a:lnSpc>
                <a:spcPct val="100000"/>
              </a:lnSpc>
            </a:pPr>
            <a:r>
              <a:rPr lang="de-DE" sz="2600" dirty="0">
                <a:latin typeface="Arial" panose="020B0604020202020204" pitchFamily="34" charset="0"/>
                <a:cs typeface="Arial" panose="020B0604020202020204" pitchFamily="34" charset="0"/>
              </a:rPr>
              <a:t>Anmeldung erforderlich: www.foodforkids.de</a:t>
            </a:r>
          </a:p>
        </p:txBody>
      </p:sp>
      <p:pic>
        <p:nvPicPr>
          <p:cNvPr id="4" name="Bild 1">
            <a:extLst>
              <a:ext uri="{FF2B5EF4-FFF2-40B4-BE49-F238E27FC236}">
                <a16:creationId xmlns:a16="http://schemas.microsoft.com/office/drawing/2014/main" id="{B591BF33-5EC4-4E31-BA6F-85C7F136CCAD}"/>
              </a:ext>
            </a:extLst>
          </p:cNvPr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483177" y="111654"/>
            <a:ext cx="1596970" cy="9839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51092906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26ADB84-83FD-4ACB-9DA5-60F672D2D5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/>
          <a:lstStyle/>
          <a:p>
            <a:pPr algn="ctr"/>
            <a:r>
              <a:rPr lang="de-DE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Lernzeit/Förderungen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7FB1E70B-D673-484D-87B4-53802AFC78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37217"/>
            <a:ext cx="11353800" cy="4739746"/>
          </a:xfrm>
        </p:spPr>
        <p:txBody>
          <a:bodyPr>
            <a:normAutofit fontScale="92500" lnSpcReduction="20000"/>
          </a:bodyPr>
          <a:lstStyle/>
          <a:p>
            <a:pPr marL="0" indent="0">
              <a:lnSpc>
                <a:spcPct val="110000"/>
              </a:lnSpc>
              <a:buNone/>
            </a:pPr>
            <a:r>
              <a:rPr lang="de-DE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Lernzeiten</a:t>
            </a:r>
          </a:p>
          <a:p>
            <a:pPr>
              <a:lnSpc>
                <a:spcPct val="110000"/>
              </a:lnSpc>
            </a:pPr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Betreuung und Unterstützung der Schulaufgaben durch Lehrkräfte und Erzieher*innen</a:t>
            </a:r>
          </a:p>
          <a:p>
            <a:pPr>
              <a:lnSpc>
                <a:spcPct val="110000"/>
              </a:lnSpc>
            </a:pPr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2 Lernzeiträume für jede Stufe</a:t>
            </a:r>
          </a:p>
          <a:p>
            <a:pPr>
              <a:lnSpc>
                <a:spcPct val="110000"/>
              </a:lnSpc>
            </a:pPr>
            <a:endParaRPr lang="de-DE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10000"/>
              </a:lnSpc>
              <a:buNone/>
            </a:pPr>
            <a:r>
              <a:rPr lang="de-DE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Förder- und </a:t>
            </a:r>
            <a:r>
              <a:rPr lang="de-DE" b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Forderkurse</a:t>
            </a:r>
            <a:endParaRPr lang="de-DE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10000"/>
              </a:lnSpc>
            </a:pPr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Förderangebote in Kleingruppen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    - Additive Sprachförderung und Fördern statt Wiederholen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    - Lernbüros – Unterstützung bei den Schulaufgaben in Kleingruppen</a:t>
            </a:r>
          </a:p>
          <a:p>
            <a:pPr>
              <a:lnSpc>
                <a:spcPct val="110000"/>
              </a:lnSpc>
            </a:pPr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Kurse für besondere Begabung (BBB-Kurse)</a:t>
            </a:r>
          </a:p>
        </p:txBody>
      </p:sp>
      <p:pic>
        <p:nvPicPr>
          <p:cNvPr id="4" name="Bild 1">
            <a:extLst>
              <a:ext uri="{FF2B5EF4-FFF2-40B4-BE49-F238E27FC236}">
                <a16:creationId xmlns:a16="http://schemas.microsoft.com/office/drawing/2014/main" id="{0B14B675-BAF5-4A42-ADA1-BAE5D807FE30}"/>
              </a:ext>
            </a:extLst>
          </p:cNvPr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483177" y="111654"/>
            <a:ext cx="1596970" cy="9839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81987479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A939BC5-EE03-4835-A39F-CF0B2BDB86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/>
          <a:lstStyle/>
          <a:p>
            <a:pPr algn="ctr"/>
            <a:r>
              <a:rPr lang="de-DE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Bewegungs- und ruhige Pause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3E3028D8-75DF-49B2-AE63-B50905AC47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de-DE" sz="26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Ruhige Pause</a:t>
            </a:r>
          </a:p>
          <a:p>
            <a:pPr>
              <a:lnSpc>
                <a:spcPct val="100000"/>
              </a:lnSpc>
            </a:pPr>
            <a:r>
              <a:rPr lang="de-DE" sz="2600" dirty="0">
                <a:latin typeface="Arial" panose="020B0604020202020204" pitchFamily="34" charset="0"/>
                <a:cs typeface="Arial" panose="020B0604020202020204" pitchFamily="34" charset="0"/>
              </a:rPr>
              <a:t>Entspannung im Musikraum</a:t>
            </a:r>
          </a:p>
          <a:p>
            <a:pPr>
              <a:lnSpc>
                <a:spcPct val="100000"/>
              </a:lnSpc>
            </a:pPr>
            <a:r>
              <a:rPr lang="de-DE" sz="2600" dirty="0">
                <a:latin typeface="Arial" panose="020B0604020202020204" pitchFamily="34" charset="0"/>
                <a:cs typeface="Arial" panose="020B0604020202020204" pitchFamily="34" charset="0"/>
              </a:rPr>
              <a:t>Lesen, Malen, Hörspiele hören, Basteln, Brettspiele …</a:t>
            </a:r>
          </a:p>
          <a:p>
            <a:pPr>
              <a:lnSpc>
                <a:spcPct val="100000"/>
              </a:lnSpc>
            </a:pPr>
            <a:endParaRPr lang="de-DE" sz="2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de-DE" sz="26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Bewegungspause</a:t>
            </a:r>
          </a:p>
          <a:p>
            <a:pPr>
              <a:lnSpc>
                <a:spcPct val="100000"/>
              </a:lnSpc>
            </a:pPr>
            <a:r>
              <a:rPr lang="de-DE" sz="2600" dirty="0">
                <a:latin typeface="Arial" panose="020B0604020202020204" pitchFamily="34" charset="0"/>
                <a:cs typeface="Arial" panose="020B0604020202020204" pitchFamily="34" charset="0"/>
              </a:rPr>
              <a:t>Spielen auf dem Schulhof</a:t>
            </a:r>
          </a:p>
          <a:p>
            <a:pPr>
              <a:lnSpc>
                <a:spcPct val="100000"/>
              </a:lnSpc>
            </a:pPr>
            <a:r>
              <a:rPr lang="de-DE" sz="2600" dirty="0">
                <a:latin typeface="Arial" panose="020B0604020202020204" pitchFamily="34" charset="0"/>
                <a:cs typeface="Arial" panose="020B0604020202020204" pitchFamily="34" charset="0"/>
              </a:rPr>
              <a:t>Fußball auf dem Kunstrasenplatz</a:t>
            </a:r>
          </a:p>
          <a:p>
            <a:pPr>
              <a:lnSpc>
                <a:spcPct val="100000"/>
              </a:lnSpc>
            </a:pPr>
            <a:r>
              <a:rPr lang="de-DE" sz="2600" dirty="0">
                <a:latin typeface="Arial" panose="020B0604020202020204" pitchFamily="34" charset="0"/>
                <a:cs typeface="Arial" panose="020B0604020202020204" pitchFamily="34" charset="0"/>
              </a:rPr>
              <a:t>Toben in der Sporthalle</a:t>
            </a:r>
          </a:p>
        </p:txBody>
      </p:sp>
      <p:pic>
        <p:nvPicPr>
          <p:cNvPr id="4" name="Bild 1">
            <a:extLst>
              <a:ext uri="{FF2B5EF4-FFF2-40B4-BE49-F238E27FC236}">
                <a16:creationId xmlns:a16="http://schemas.microsoft.com/office/drawing/2014/main" id="{309219F6-FCBB-4344-AFDB-8EFFC2EE06EB}"/>
              </a:ext>
            </a:extLst>
          </p:cNvPr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483177" y="111654"/>
            <a:ext cx="1596970" cy="9839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5304256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1466</Words>
  <Application>Microsoft Office PowerPoint</Application>
  <PresentationFormat>Breitbild</PresentationFormat>
  <Paragraphs>332</Paragraphs>
  <Slides>21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21</vt:i4>
      </vt:variant>
    </vt:vector>
  </HeadingPairs>
  <TitlesOfParts>
    <vt:vector size="27" baseType="lpstr">
      <vt:lpstr>Arial</vt:lpstr>
      <vt:lpstr>Calibri</vt:lpstr>
      <vt:lpstr>Calibri Light</vt:lpstr>
      <vt:lpstr>Trebuchet MS</vt:lpstr>
      <vt:lpstr>Wingdings</vt:lpstr>
      <vt:lpstr>Office</vt:lpstr>
      <vt:lpstr>Schule Schnuckendrift</vt:lpstr>
      <vt:lpstr>Themen</vt:lpstr>
      <vt:lpstr>Konzept</vt:lpstr>
      <vt:lpstr>Das Team</vt:lpstr>
      <vt:lpstr>Rhythmisierung</vt:lpstr>
      <vt:lpstr>Mittagsband</vt:lpstr>
      <vt:lpstr>Mittagessen</vt:lpstr>
      <vt:lpstr>Lernzeit/Förderungen</vt:lpstr>
      <vt:lpstr>Bewegungs- und ruhige Pause</vt:lpstr>
      <vt:lpstr>Offene Angebote</vt:lpstr>
      <vt:lpstr>Vorschulkinder und  Erstklässler*innen</vt:lpstr>
      <vt:lpstr>Abholzeiten</vt:lpstr>
      <vt:lpstr> Generelle Änderung  </vt:lpstr>
      <vt:lpstr>Tagesaktuelle Änderung </vt:lpstr>
      <vt:lpstr>Früh- und Spätbetreuung</vt:lpstr>
      <vt:lpstr>Ferien und Sockeltage</vt:lpstr>
      <vt:lpstr>Anmeldezeiträume für die Ferienbetreuung 2025/26</vt:lpstr>
      <vt:lpstr>Anmeldung zum Ganztag</vt:lpstr>
      <vt:lpstr>Gebühren</vt:lpstr>
      <vt:lpstr>Verschiedenes</vt:lpstr>
      <vt:lpstr>Schule Schnuckendrift Offene GTS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Schule Schnuckendrift</dc:title>
  <dc:creator>sare isiktas</dc:creator>
  <cp:lastModifiedBy>sare isiktas</cp:lastModifiedBy>
  <cp:revision>50</cp:revision>
  <dcterms:created xsi:type="dcterms:W3CDTF">2026-01-12T21:24:05Z</dcterms:created>
  <dcterms:modified xsi:type="dcterms:W3CDTF">2026-01-21T21:54:56Z</dcterms:modified>
</cp:coreProperties>
</file>