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993300"/>
    <a:srgbClr val="D23254"/>
    <a:srgbClr val="DA572E"/>
    <a:srgbClr val="9900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5E088-539B-4C7E-97C1-69056835C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3AA868-B2C1-41FD-9B24-3D6426443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580680-FE44-4494-92CB-51646FF3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843580-A888-45FD-B14B-C1A4CB01D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0D1508-74D8-4931-93A2-F819FAB3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93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3853A-5526-4429-9982-D95950F2C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5C0519-2702-4A6C-B854-6592F9399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67D31B-F7A1-4F9A-8825-B0E243BC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30CAB5-0E09-40D0-AAED-915598345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BE0EC8-CDC2-4B2E-8909-E682E2027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82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5F91D86-1DBC-45BE-A844-A726801F5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952FB2-11D9-45E8-9049-071D2D4B6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F5E868-4E58-4150-AE02-D3D78C93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BA3F69-97EA-4B2E-9F94-D2D647C6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3787B5-4120-4669-A919-D3C2EB8A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61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5CE5F-A545-4715-A89D-5A709AA1D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D6BC45-5261-4638-8DE3-131BD504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14D40A-429C-435B-A1D6-317F6D2FB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17ED6F-49E6-4A89-B0A1-4673A839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95BE04-850F-43E6-B92F-33255ACA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34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4D031-3B96-48DC-BD3C-C7BA68FF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494038-4F61-405A-B7D9-02133148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4A6A03-10F3-40A1-9801-551AA9E1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CFC55A-7A77-4EA2-9E94-D8F6D9A56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697E8E-7977-4B7D-A549-525D65FE2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55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279D2-4120-439E-8C4D-818A1C5E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8FE1B3-1656-47EE-B2FD-DA73FB3B4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83D93F-84BE-46AC-A62B-E6FAC7B4A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E3AA38-1B3F-4A22-86C8-5DB58ED1F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C19321-DC9C-45F3-9E3E-FED67D8B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BF7119-5537-4998-9862-2464D94D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31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B0A71-2246-4720-B86F-0215360E0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EF6D50-0B93-4747-9CE4-FE1BB67F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7364A1-CA80-4DBC-9D18-C96E58C97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27BC102-73C5-47D2-969A-C97710046A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1AEBDB-8AC9-4284-B234-EF1C06673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A48448-61F8-49AC-BE0E-4B383944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C75A2B-98B9-4169-B6C0-5D0D3B57C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8E98A5-8DD0-4C2F-ADC3-9A06475A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80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16629-D371-4C70-A10B-8440A4D2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06EE060-4AEC-429A-A196-765DA0A7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7E2FBD-A7E9-4CBC-BDB8-FC0A60231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0C06DA2-DF01-4E07-8F87-79DFCD23B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98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D1486A2-69F4-467F-B4BB-9AD67E9C6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F9EFC7D-AFD3-4B81-ACE1-E8F2031B8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A255225-61B1-4A0C-BDB6-F2FA382C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451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8CB77-C6A4-4276-AC43-92DA55207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B7AAC-994E-418F-B413-EFB147FBB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37EB6B-35C5-4CA2-954E-6914972B0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0B2123-EA44-426B-85AF-C5F2D690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02D0AD-90DA-4295-8AAC-C799ED9FE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6EED1C-A7C5-4621-B685-D5F7AEB2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18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E4458-AECB-49BE-A4A3-09FA953F6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78BBD1-7E69-417F-B3D4-B3D1492F36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22EE9-F0E0-41F5-83A8-94D26DD21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87B7CC-73C0-4727-A42D-1E2608EC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D02ACC-ACB6-4F18-A671-CD6EC249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24B684-89A4-4482-A9CA-6B833700C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4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8637A7F-2EB1-42E5-8058-866EBFA07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24FC73-C3B0-4B29-8F89-F50E137AA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6AA1BA-3A03-4DBD-B814-90BF353D9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352D-4F66-4A03-A705-559F93D93E03}" type="datetimeFigureOut">
              <a:rPr lang="de-DE" smtClean="0"/>
              <a:t>06.04.2026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684B72-A8CA-43F8-B4CE-3054A3956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F86E22-95DC-4ED9-95D0-7C5539ADE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1BFE4-6E28-4A63-A181-078A28E33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286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rviceportal.hamburg.de/HamburgGateway/Service/Entry/GANZTAG" TargetMode="External"/><Relationship Id="rId2" Type="http://schemas.openxmlformats.org/officeDocument/2006/relationships/hyperlink" Target="mailto:Schule-schnuckendrift@bsfb.hamburg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1.jpeg"/><Relationship Id="rId4" Type="http://schemas.openxmlformats.org/officeDocument/2006/relationships/hyperlink" Target="http://www.schule-schnuckendrift.de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Carola.barkow@schnucke.hamburg.de" TargetMode="External"/><Relationship Id="rId7" Type="http://schemas.openxmlformats.org/officeDocument/2006/relationships/hyperlink" Target="http://www.hamburg.de/gebuehrenrechner" TargetMode="External"/><Relationship Id="rId2" Type="http://schemas.openxmlformats.org/officeDocument/2006/relationships/hyperlink" Target="mailto:Schule-Schnuckendrift@bsfb.hamburg.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mburg.de/ganztagsschule" TargetMode="External"/><Relationship Id="rId5" Type="http://schemas.openxmlformats.org/officeDocument/2006/relationships/hyperlink" Target="http://www.hamburg.de/infos-fuer-eltern" TargetMode="External"/><Relationship Id="rId4" Type="http://schemas.openxmlformats.org/officeDocument/2006/relationships/hyperlink" Target="http://www.foodforkids.de/" TargetMode="External"/><Relationship Id="rId9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E2B29-1827-44C8-BA59-01C2B848F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727745"/>
            <a:ext cx="9144000" cy="1912690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Schule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7CAFD5E-F1FC-4603-973F-6C0CA4A64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8681" y="3742655"/>
            <a:ext cx="9574635" cy="2387600"/>
          </a:xfrm>
        </p:spPr>
        <p:txBody>
          <a:bodyPr>
            <a:noAutofit/>
          </a:bodyPr>
          <a:lstStyle/>
          <a:p>
            <a:r>
              <a:rPr lang="de-DE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Informationen </a:t>
            </a:r>
          </a:p>
          <a:p>
            <a:r>
              <a:rPr lang="de-DE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EC9858B-085D-4511-8424-590E41C81FF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3810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06BC1-587E-4944-82BF-E224F111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Offene Angebote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9004BD-39DF-48D7-AD58-863FAD38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542"/>
            <a:ext cx="10515600" cy="47058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Jahrgangsübergreifend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Teilnahme unverbindlich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nicht erforderlich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Angebote für ein Halbjahr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Berücksichtigung der unterschiedlichen Interessen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      - Sport, Kunst, Handwerk, Musik, Tanz…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Angebotsübersicht auf der Homepage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F8C1D054-2F78-44EC-ABDB-128F89D000B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4EF98D2-E3BF-4E8A-A974-867F0DD604AE}"/>
              </a:ext>
            </a:extLst>
          </p:cNvPr>
          <p:cNvSpPr txBox="1"/>
          <p:nvPr/>
        </p:nvSpPr>
        <p:spPr>
          <a:xfrm>
            <a:off x="5107577" y="1021596"/>
            <a:ext cx="270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14:45 – 15:45 Uhr</a:t>
            </a:r>
          </a:p>
        </p:txBody>
      </p:sp>
    </p:spTree>
    <p:extLst>
      <p:ext uri="{BB962C8B-B14F-4D97-AF65-F5344CB8AC3E}">
        <p14:creationId xmlns:p14="http://schemas.microsoft.com/office/powerpoint/2010/main" val="196788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350EC-12E0-4138-880F-2743913C5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Vorschulkinder und </a:t>
            </a:r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Erstklässler*innen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B19159-90D0-4AC3-ABA0-8BC5F8F96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75797"/>
            <a:ext cx="10515600" cy="11875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Behutsamer Einstieg in den Ganztag</a:t>
            </a:r>
          </a:p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Besprechung der Abläufe und Regeln</a:t>
            </a:r>
          </a:p>
          <a:p>
            <a:pPr marL="0" indent="0" algn="ctr">
              <a:buNone/>
            </a:pPr>
            <a:r>
              <a:rPr lang="de-D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Kennenlernen der offenen Angebote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6F1C8A70-9C0C-433F-863E-C4502CEB217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4C68C45-9602-4E37-8A21-37B728EA8011}"/>
              </a:ext>
            </a:extLst>
          </p:cNvPr>
          <p:cNvSpPr txBox="1"/>
          <p:nvPr/>
        </p:nvSpPr>
        <p:spPr>
          <a:xfrm>
            <a:off x="838199" y="2456795"/>
            <a:ext cx="116107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Vorschulkinder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Mittagessen um 12:30 Uhr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Eigene offene Angebote im Mittagsband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Erstklässler*innen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Abholung der Kinder aus den Klassen in den ersten Wochen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Gemeinsames Mittagessen und Schulaufgabenbetreuung in der Stammgruppe bis zu den Herbstferien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Heranführen an das Mittagsband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Stärkung der Selbstständigkeit</a:t>
            </a:r>
          </a:p>
        </p:txBody>
      </p:sp>
    </p:spTree>
    <p:extLst>
      <p:ext uri="{BB962C8B-B14F-4D97-AF65-F5344CB8AC3E}">
        <p14:creationId xmlns:p14="http://schemas.microsoft.com/office/powerpoint/2010/main" val="1172476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0D6210-A6E3-484D-A889-23DC0CC6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Abholzeiten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82422B-3AEC-450F-9D8B-C4E516870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95638"/>
            <a:ext cx="11127377" cy="565070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13:00 Uhr – keine Teilnahme am Ganztag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(und auch keine Teilnahme am Mittagessen)</a:t>
            </a:r>
          </a:p>
          <a:p>
            <a:pPr marL="0" indent="0">
              <a:lnSpc>
                <a:spcPct val="100000"/>
              </a:lnSpc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14:30 Uhr – Vor Beginn der offenen Angebote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16:00 Uhr – Nach der Verabschiedung</a:t>
            </a:r>
          </a:p>
          <a:p>
            <a:pPr>
              <a:lnSpc>
                <a:spcPct val="100000"/>
              </a:lnSpc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Freitags und in den Ferien auch 13:45 Uhr</a:t>
            </a:r>
          </a:p>
          <a:p>
            <a:pPr marL="0" indent="0" algn="ctr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Abweichende Abholzeiten sind </a:t>
            </a:r>
            <a:r>
              <a:rPr lang="de-DE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möglich!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Spätbetreuung: Abholung jederzeit möglich!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80BAFE01-458D-425C-AB4A-F43125D71EF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4336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D6EC8D-73EB-4D84-82E4-4C353D8D2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5912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Generelle Änderung </a:t>
            </a:r>
            <a:b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10938433-6490-4B9B-B66D-BC079E3479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799401"/>
              </p:ext>
            </p:extLst>
          </p:nvPr>
        </p:nvGraphicFramePr>
        <p:xfrm>
          <a:off x="2578696" y="1322908"/>
          <a:ext cx="7110528" cy="4551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0910">
                  <a:extLst>
                    <a:ext uri="{9D8B030D-6E8A-4147-A177-3AD203B41FA5}">
                      <a16:colId xmlns:a16="http://schemas.microsoft.com/office/drawing/2014/main" val="620347609"/>
                    </a:ext>
                  </a:extLst>
                </a:gridCol>
                <a:gridCol w="1219543">
                  <a:extLst>
                    <a:ext uri="{9D8B030D-6E8A-4147-A177-3AD203B41FA5}">
                      <a16:colId xmlns:a16="http://schemas.microsoft.com/office/drawing/2014/main" val="804314278"/>
                    </a:ext>
                  </a:extLst>
                </a:gridCol>
                <a:gridCol w="4380075">
                  <a:extLst>
                    <a:ext uri="{9D8B030D-6E8A-4147-A177-3AD203B41FA5}">
                      <a16:colId xmlns:a16="http://schemas.microsoft.com/office/drawing/2014/main" val="2783549161"/>
                    </a:ext>
                  </a:extLst>
                </a:gridCol>
              </a:tblGrid>
              <a:tr h="89896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de-DE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Generelle Änderung der Abholzeiten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Mögliche Abholzeiten: Mo. – Fr.: 13:00 Uhr, 14:30 Uhr, 16:00 Uhr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Freitags und in den Ferien: auch 13:45 Uhr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(Während der Spätbetreuung ist eine Abholung jederzeit möglich.)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371674"/>
                  </a:ext>
                </a:extLst>
              </a:tr>
              <a:tr h="29536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000" dirty="0">
                          <a:solidFill>
                            <a:sysClr val="windowText" lastClr="000000"/>
                          </a:solidFill>
                          <a:effectLst/>
                        </a:rPr>
                        <a:t>Name des Kindes: 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Klasse: 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352384"/>
                  </a:ext>
                </a:extLst>
              </a:tr>
              <a:tr h="258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Wochentag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Abholzeit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Bemerkung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683534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Montag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037323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Dienstag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44858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Mittwoch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720552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Donnerstag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444182"/>
                  </a:ext>
                </a:extLst>
              </a:tr>
              <a:tr h="295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  <a:effectLst/>
                        </a:rPr>
                        <a:t>jeden Freitag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03596"/>
                  </a:ext>
                </a:extLst>
              </a:tr>
              <a:tr h="66359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о</a:t>
                      </a: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     mein Kind darf allein losgehen.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086665"/>
                  </a:ext>
                </a:extLst>
              </a:tr>
              <a:tr h="55299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1000" u="sng" dirty="0">
                          <a:solidFill>
                            <a:sysClr val="windowText" lastClr="000000"/>
                          </a:solidFill>
                          <a:effectLst/>
                        </a:rPr>
                        <a:t>Bei der Abholzeit um 13:00 Uhr nimmt Ihr Kind nicht am Ganztag und nicht am Mittagessen teil.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848249"/>
                  </a:ext>
                </a:extLst>
              </a:tr>
              <a:tr h="40596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200"/>
                        </a:spcAft>
                      </a:pPr>
                      <a:r>
                        <a:rPr lang="de-DE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Datum:  ______________  Name der/des Erziehungsberechtigten: _______________________________</a:t>
                      </a:r>
                      <a:endParaRPr lang="de-DE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28" marR="684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660323"/>
                  </a:ext>
                </a:extLst>
              </a:tr>
            </a:tbl>
          </a:graphicData>
        </a:graphic>
      </p:graphicFrame>
      <p:pic>
        <p:nvPicPr>
          <p:cNvPr id="4" name="Bild 1">
            <a:extLst>
              <a:ext uri="{FF2B5EF4-FFF2-40B4-BE49-F238E27FC236}">
                <a16:creationId xmlns:a16="http://schemas.microsoft.com/office/drawing/2014/main" id="{D0DC8E24-3AE8-4A5A-8471-53D2416EC472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Bild 1">
            <a:extLst>
              <a:ext uri="{FF2B5EF4-FFF2-40B4-BE49-F238E27FC236}">
                <a16:creationId xmlns:a16="http://schemas.microsoft.com/office/drawing/2014/main" id="{47D4D2E2-E07A-412F-BB4B-18EE8E391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808" y="1387440"/>
            <a:ext cx="1057571" cy="683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2D1E0B2-C1A6-4BAF-BE0C-14816C853BCD}"/>
              </a:ext>
            </a:extLst>
          </p:cNvPr>
          <p:cNvSpPr txBox="1"/>
          <p:nvPr/>
        </p:nvSpPr>
        <p:spPr>
          <a:xfrm>
            <a:off x="3762102" y="6021675"/>
            <a:ext cx="7942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Formular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 die Klassenleitungen/Vorschulkräften</a:t>
            </a:r>
          </a:p>
        </p:txBody>
      </p:sp>
    </p:spTree>
    <p:extLst>
      <p:ext uri="{BB962C8B-B14F-4D97-AF65-F5344CB8AC3E}">
        <p14:creationId xmlns:p14="http://schemas.microsoft.com/office/powerpoint/2010/main" val="4190349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8357A-A027-48A7-A36D-2E5218DF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Tagesaktuelle Änderung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6C021E4-0C61-4834-891A-48393561E7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12729"/>
              </p:ext>
            </p:extLst>
          </p:nvPr>
        </p:nvGraphicFramePr>
        <p:xfrm>
          <a:off x="2516697" y="1325562"/>
          <a:ext cx="7411074" cy="4623062"/>
        </p:xfrm>
        <a:graphic>
          <a:graphicData uri="http://schemas.openxmlformats.org/drawingml/2006/table">
            <a:tbl>
              <a:tblPr firstRow="1" firstCol="1" bandRow="1"/>
              <a:tblGrid>
                <a:gridCol w="1252757">
                  <a:extLst>
                    <a:ext uri="{9D8B030D-6E8A-4147-A177-3AD203B41FA5}">
                      <a16:colId xmlns:a16="http://schemas.microsoft.com/office/drawing/2014/main" val="447543960"/>
                    </a:ext>
                  </a:extLst>
                </a:gridCol>
                <a:gridCol w="1152300">
                  <a:extLst>
                    <a:ext uri="{9D8B030D-6E8A-4147-A177-3AD203B41FA5}">
                      <a16:colId xmlns:a16="http://schemas.microsoft.com/office/drawing/2014/main" val="1883839344"/>
                    </a:ext>
                  </a:extLst>
                </a:gridCol>
                <a:gridCol w="1151562">
                  <a:extLst>
                    <a:ext uri="{9D8B030D-6E8A-4147-A177-3AD203B41FA5}">
                      <a16:colId xmlns:a16="http://schemas.microsoft.com/office/drawing/2014/main" val="1166711789"/>
                    </a:ext>
                  </a:extLst>
                </a:gridCol>
                <a:gridCol w="3854455">
                  <a:extLst>
                    <a:ext uri="{9D8B030D-6E8A-4147-A177-3AD203B41FA5}">
                      <a16:colId xmlns:a16="http://schemas.microsoft.com/office/drawing/2014/main" val="409225182"/>
                    </a:ext>
                  </a:extLst>
                </a:gridCol>
              </a:tblGrid>
              <a:tr h="85233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de-DE" sz="16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Tagesaktuelle Änderung der Abholzeiten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Mögliche Abholzeiten: Mo. – Fr.: 13:00 Uhr, 14:30 Uhr, 16:00 Uhr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b="1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Freitags und in den Ferien: auch 13:45 Uhr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(Während der Spätbetreuung ist eine Abholung jederzeit möglich.)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081725"/>
                  </a:ext>
                </a:extLst>
              </a:tr>
              <a:tr h="30890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des Kindes: 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Klasse: 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509142"/>
                  </a:ext>
                </a:extLst>
              </a:tr>
              <a:tr h="270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Wochentag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Abholzeit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de-DE" sz="12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Bemerkung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230644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730053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Dienstag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5431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Mittwoch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891343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Donnerstag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280145"/>
                  </a:ext>
                </a:extLst>
              </a:tr>
              <a:tr h="308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Freitag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225974"/>
                  </a:ext>
                </a:extLst>
              </a:tr>
              <a:tr h="6940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mein Kind darf allein losgehen.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de-DE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75228"/>
                  </a:ext>
                </a:extLst>
              </a:tr>
              <a:tr h="578342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00"/>
                        </a:spcAft>
                      </a:pPr>
                      <a:r>
                        <a:rPr lang="de-DE" sz="1000" b="1" u="sng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Bei der Abholzeit um 13:00 Uhr nimmt Ihr Kind nicht am Ganztag und nicht am Mittagessen teil.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277131"/>
                  </a:ext>
                </a:extLst>
              </a:tr>
              <a:tr h="374834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200"/>
                        </a:spcAft>
                      </a:pPr>
                      <a:r>
                        <a:rPr lang="de-DE" sz="11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Datum:  ______________  Name der/des Erziehungsberechtigten: _______________________________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954191"/>
                  </a:ext>
                </a:extLst>
              </a:tr>
            </a:tbl>
          </a:graphicData>
        </a:graphic>
      </p:graphicFrame>
      <p:pic>
        <p:nvPicPr>
          <p:cNvPr id="4" name="Bild 1">
            <a:extLst>
              <a:ext uri="{FF2B5EF4-FFF2-40B4-BE49-F238E27FC236}">
                <a16:creationId xmlns:a16="http://schemas.microsoft.com/office/drawing/2014/main" id="{0223FE30-F752-418A-9143-4257CCD3C58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" name="Bild 1">
            <a:extLst>
              <a:ext uri="{FF2B5EF4-FFF2-40B4-BE49-F238E27FC236}">
                <a16:creationId xmlns:a16="http://schemas.microsoft.com/office/drawing/2014/main" id="{355941AD-91A7-4492-A9A6-01D526880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231" y="1416396"/>
            <a:ext cx="1017058" cy="65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606C3F6-7BF6-4D0C-A563-A3C0CBF54A54}"/>
              </a:ext>
            </a:extLst>
          </p:cNvPr>
          <p:cNvSpPr txBox="1"/>
          <p:nvPr/>
        </p:nvSpPr>
        <p:spPr>
          <a:xfrm>
            <a:off x="3672401" y="5948626"/>
            <a:ext cx="8216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Formular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 die Klassenleitungen/Vorschulkräften</a:t>
            </a:r>
          </a:p>
        </p:txBody>
      </p:sp>
    </p:spTree>
    <p:extLst>
      <p:ext uri="{BB962C8B-B14F-4D97-AF65-F5344CB8AC3E}">
        <p14:creationId xmlns:p14="http://schemas.microsoft.com/office/powerpoint/2010/main" val="4096791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200B9-EC08-49D8-BC69-51FC5052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Früh- und Spätbetreuung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51CA77-1ADE-4BFF-9370-916DED8A6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062" y="1437217"/>
            <a:ext cx="10515600" cy="542078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Frühbetreuung: zwischen 6:00 und 8:00 Uhr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Spätbetreuung: zwischen 16:00 und 18:00 Uhr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Kostenpflichtig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Buchung bei der Anmeldung zum Ganztag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Um- oder Nachbuchung nur zum übernächsten Quartal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Keine festen Ankunfts- oder Abholzeiten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4671922-0245-47C4-9840-C1A2D68BB3C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1604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2C5DE-230A-48F8-AD9B-CBE59961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Ferien und Sockeltage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C8398-3216-4D38-B58A-9EF8BF2EE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062" y="979714"/>
            <a:ext cx="11425938" cy="58782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Kostenpflichtig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Kostenübernahme für 6 Ferienwochen möglich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(Bildungs- und Teilhaberpaket)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Buchung der benötigten Ferienwochen und Sockeltage für das gesamte Schuljahr bei der Anmeldung zum Ganztag</a:t>
            </a:r>
          </a:p>
          <a:p>
            <a:pPr>
              <a:lnSpc>
                <a:spcPct val="15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zu den bestimmten Ferien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Als Download auf unserer Homepage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- Ca. 6 Wochen vor Beginn der Ferien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Angebote finden von 7:00 bis 17:00 Uhr statt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Betreuung von 6:00 – 7:00 Uhr oder von 17:00 – 18:00 Uhr: Rücksprache notwendig!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6E431AD-D569-4AF7-A17A-2A181FE94A3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5387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7846C-D098-4B45-8CE0-8AE3DC381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10" y="-229925"/>
            <a:ext cx="10515600" cy="1325563"/>
          </a:xfrm>
        </p:spPr>
        <p:txBody>
          <a:bodyPr>
            <a:norm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Anmeldezeiträume für die Ferienbetreuung 2025/26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AF6DB6-5E37-4CD6-8324-32CAC67C0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10" y="773639"/>
            <a:ext cx="11847737" cy="588126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22.09. – 05.10.2025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Herbstferien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(20.10 – 31.10.2025)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17.11. - 30.11.2025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(Betreuung am 17.12. – 23.12.2025)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12.01. – 18.01.2026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am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Freitag, 30.01.2026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(Sockeltag)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26.01. – 28.02.2026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Frühjahrsferien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(02.03. – 13.03.2026)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13.04. – 26.04.2026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(11.05. – 15.05,2026)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01.06. – 14.06.2026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Anmeldezeitraum für die Betreuung in den </a:t>
            </a:r>
            <a:r>
              <a:rPr lang="de-DE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Sommerferien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(09.07 – 27.07. und 10.08 – 19.08.2026)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Die verbindliche Anmeldung für die Betreuung für die Ferienbetreuung ist nur in den oben genannten Zeiträumen online möglich.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Eine spätere An- oder Abmeldung ist nicht möglich!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Schließzeiten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24.12.2025 – 02.01.2026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27.07. – 07.08.2026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0252ACE5-17A3-4A8F-A4A9-530295FB384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6969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9C6CF-5476-44F6-ABF2-C8686C48F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Anmeldung zum Ganztag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5E95E-F0CA-4DAA-85C0-0B9506117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935" y="1325563"/>
            <a:ext cx="11445147" cy="57623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Anträge für Vorschulkinder und Erstklässler*innen müssen bis zum 31.05. eingereicht werden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Mail: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Schule-schnuckendrift@bsfb.hamburg.de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Online: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www.serviceportal.hamburg.de/HamburgGateway/Service/Entry/GANZTAG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Postweg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Anmeldung immer nur für ein Schuljahr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Anträge müssen jedes Jahr bis zum 31.03. neu gestellt werden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Änderungen während des laufenden Kalenderjahres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Kernzeit 13:00 bis 16:00 Uhr nicht möglich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Ferien- und Randzeiten: zum übernächsten Quartal möglich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Formulare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Homepage: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www.schule-schnuckendrift.de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Internet: Ganztag, Hamburg FHH – hamburg.de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9CFD5A88-3DA4-4638-BE6C-8A5EDAC1C1CD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D66239B-8559-42C0-92B5-74F11178BF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162" y="5089965"/>
            <a:ext cx="1645920" cy="165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10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646F4-E026-4970-B70A-5EDD031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264B69DE-A9DF-4032-95FE-9051D69CE32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elle 4">
            <a:extLst>
              <a:ext uri="{FF2B5EF4-FFF2-40B4-BE49-F238E27FC236}">
                <a16:creationId xmlns:a16="http://schemas.microsoft.com/office/drawing/2014/main" id="{EFF9F69D-F2B8-4E17-A685-B738BC970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85864"/>
              </p:ext>
            </p:extLst>
          </p:nvPr>
        </p:nvGraphicFramePr>
        <p:xfrm>
          <a:off x="339720" y="1325563"/>
          <a:ext cx="1151256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520">
                  <a:extLst>
                    <a:ext uri="{9D8B030D-6E8A-4147-A177-3AD203B41FA5}">
                      <a16:colId xmlns:a16="http://schemas.microsoft.com/office/drawing/2014/main" val="2495604607"/>
                    </a:ext>
                  </a:extLst>
                </a:gridCol>
                <a:gridCol w="3837520">
                  <a:extLst>
                    <a:ext uri="{9D8B030D-6E8A-4147-A177-3AD203B41FA5}">
                      <a16:colId xmlns:a16="http://schemas.microsoft.com/office/drawing/2014/main" val="1160473194"/>
                    </a:ext>
                  </a:extLst>
                </a:gridCol>
                <a:gridCol w="3837520">
                  <a:extLst>
                    <a:ext uri="{9D8B030D-6E8A-4147-A177-3AD203B41FA5}">
                      <a16:colId xmlns:a16="http://schemas.microsoft.com/office/drawing/2014/main" val="2991469489"/>
                    </a:ext>
                  </a:extLst>
                </a:gridCol>
              </a:tblGrid>
              <a:tr h="239458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Jahrgang 1 bis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Vorschulklasse*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450544"/>
                  </a:ext>
                </a:extLst>
              </a:tr>
            </a:tbl>
          </a:graphicData>
        </a:graphic>
      </p:graphicFrame>
      <p:graphicFrame>
        <p:nvGraphicFramePr>
          <p:cNvPr id="5" name="Tabelle 6">
            <a:extLst>
              <a:ext uri="{FF2B5EF4-FFF2-40B4-BE49-F238E27FC236}">
                <a16:creationId xmlns:a16="http://schemas.microsoft.com/office/drawing/2014/main" id="{66CB2A9A-A48C-4F50-AFD6-3DF09E5D5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91209"/>
              </p:ext>
            </p:extLst>
          </p:nvPr>
        </p:nvGraphicFramePr>
        <p:xfrm>
          <a:off x="339720" y="1617417"/>
          <a:ext cx="11512561" cy="5181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512561">
                  <a:extLst>
                    <a:ext uri="{9D8B030D-6E8A-4147-A177-3AD203B41FA5}">
                      <a16:colId xmlns:a16="http://schemas.microsoft.com/office/drawing/2014/main" val="2401257771"/>
                    </a:ext>
                  </a:extLst>
                </a:gridCol>
              </a:tblGrid>
              <a:tr h="454620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Hier sind Jahresgebühren aufgeführt, die in monatlichen Raten erhoben werden. Ermäßigungen aufgrund des Einkommens oder bei Geschwisterkindern sind möglich.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91247"/>
                  </a:ext>
                </a:extLst>
              </a:tr>
            </a:tbl>
          </a:graphicData>
        </a:graphic>
      </p:graphicFrame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411967C5-B68F-4268-8A26-4CB5B4307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139280"/>
              </p:ext>
            </p:extLst>
          </p:nvPr>
        </p:nvGraphicFramePr>
        <p:xfrm>
          <a:off x="339721" y="2147351"/>
          <a:ext cx="1151256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560">
                  <a:extLst>
                    <a:ext uri="{9D8B030D-6E8A-4147-A177-3AD203B41FA5}">
                      <a16:colId xmlns:a16="http://schemas.microsoft.com/office/drawing/2014/main" val="3485815703"/>
                    </a:ext>
                  </a:extLst>
                </a:gridCol>
              </a:tblGrid>
              <a:tr h="255698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Während der Schulzeit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916874"/>
                  </a:ext>
                </a:extLst>
              </a:tr>
            </a:tbl>
          </a:graphicData>
        </a:graphic>
      </p:graphicFrame>
      <p:graphicFrame>
        <p:nvGraphicFramePr>
          <p:cNvPr id="10" name="Tabelle 10">
            <a:extLst>
              <a:ext uri="{FF2B5EF4-FFF2-40B4-BE49-F238E27FC236}">
                <a16:creationId xmlns:a16="http://schemas.microsoft.com/office/drawing/2014/main" id="{AE9FE999-2428-4A75-BC62-D7A55A2B6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83485"/>
              </p:ext>
            </p:extLst>
          </p:nvPr>
        </p:nvGraphicFramePr>
        <p:xfrm>
          <a:off x="339726" y="2452151"/>
          <a:ext cx="1151256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40">
                  <a:extLst>
                    <a:ext uri="{9D8B030D-6E8A-4147-A177-3AD203B41FA5}">
                      <a16:colId xmlns:a16="http://schemas.microsoft.com/office/drawing/2014/main" val="151998880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77560733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210965269"/>
                    </a:ext>
                  </a:extLst>
                </a:gridCol>
                <a:gridCol w="2878140">
                  <a:extLst>
                    <a:ext uri="{9D8B030D-6E8A-4147-A177-3AD203B41FA5}">
                      <a16:colId xmlns:a16="http://schemas.microsoft.com/office/drawing/2014/main" val="3722945337"/>
                    </a:ext>
                  </a:extLst>
                </a:gridCol>
              </a:tblGrid>
              <a:tr h="26705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bis 7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847009"/>
                  </a:ext>
                </a:extLst>
              </a:tr>
            </a:tbl>
          </a:graphicData>
        </a:graphic>
      </p:graphicFrame>
      <p:graphicFrame>
        <p:nvGraphicFramePr>
          <p:cNvPr id="11" name="Tabelle 11">
            <a:extLst>
              <a:ext uri="{FF2B5EF4-FFF2-40B4-BE49-F238E27FC236}">
                <a16:creationId xmlns:a16="http://schemas.microsoft.com/office/drawing/2014/main" id="{EA00D4C0-D11D-4A5C-9F06-06C9A49C8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248315"/>
              </p:ext>
            </p:extLst>
          </p:nvPr>
        </p:nvGraphicFramePr>
        <p:xfrm>
          <a:off x="339720" y="2754205"/>
          <a:ext cx="1151255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38">
                  <a:extLst>
                    <a:ext uri="{9D8B030D-6E8A-4147-A177-3AD203B41FA5}">
                      <a16:colId xmlns:a16="http://schemas.microsoft.com/office/drawing/2014/main" val="2774456089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706950759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810019464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4271369120"/>
                    </a:ext>
                  </a:extLst>
                </a:gridCol>
              </a:tblGrid>
              <a:tr h="204495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bis 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514570"/>
                  </a:ext>
                </a:extLst>
              </a:tr>
            </a:tbl>
          </a:graphicData>
        </a:graphic>
      </p:graphicFrame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B911882B-5129-445A-912D-FDCFA01EC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324765"/>
              </p:ext>
            </p:extLst>
          </p:nvPr>
        </p:nvGraphicFramePr>
        <p:xfrm>
          <a:off x="339720" y="3057154"/>
          <a:ext cx="11512552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138">
                  <a:extLst>
                    <a:ext uri="{9D8B030D-6E8A-4147-A177-3AD203B41FA5}">
                      <a16:colId xmlns:a16="http://schemas.microsoft.com/office/drawing/2014/main" val="688105178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782972164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1125395055"/>
                    </a:ext>
                  </a:extLst>
                </a:gridCol>
                <a:gridCol w="2878138">
                  <a:extLst>
                    <a:ext uri="{9D8B030D-6E8A-4147-A177-3AD203B41FA5}">
                      <a16:colId xmlns:a16="http://schemas.microsoft.com/office/drawing/2014/main" val="4084515865"/>
                    </a:ext>
                  </a:extLst>
                </a:gridCol>
              </a:tblGrid>
              <a:tr h="62472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Kernzeit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bis 16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Gebührenfrei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</a:t>
                      </a:r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</a:p>
                    <a:p>
                      <a:pPr algn="ctr"/>
                      <a:r>
                        <a:rPr lang="de-DE" sz="1400" b="0" i="0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Zuschläge in Anlehnung an die Kita-Gebühren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884126"/>
                  </a:ext>
                </a:extLst>
              </a:tr>
              <a:tr h="287316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bis 17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340046"/>
                  </a:ext>
                </a:extLst>
              </a:tr>
              <a:tr h="287316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bis 18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309242"/>
                  </a:ext>
                </a:extLst>
              </a:tr>
            </a:tbl>
          </a:graphicData>
        </a:graphic>
      </p:graphicFrame>
      <p:graphicFrame>
        <p:nvGraphicFramePr>
          <p:cNvPr id="15" name="Tabelle 15">
            <a:extLst>
              <a:ext uri="{FF2B5EF4-FFF2-40B4-BE49-F238E27FC236}">
                <a16:creationId xmlns:a16="http://schemas.microsoft.com/office/drawing/2014/main" id="{4F260BE2-8FEF-45A5-A9B2-5E81E0061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61945"/>
              </p:ext>
            </p:extLst>
          </p:nvPr>
        </p:nvGraphicFramePr>
        <p:xfrm>
          <a:off x="339721" y="4398274"/>
          <a:ext cx="1151255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2550">
                  <a:extLst>
                    <a:ext uri="{9D8B030D-6E8A-4147-A177-3AD203B41FA5}">
                      <a16:colId xmlns:a16="http://schemas.microsoft.com/office/drawing/2014/main" val="1312317237"/>
                    </a:ext>
                  </a:extLst>
                </a:gridCol>
              </a:tblGrid>
              <a:tr h="258687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Während der Ferien (Kosten pro Ferien-/Sockelwoche)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735657"/>
                  </a:ext>
                </a:extLst>
              </a:tr>
            </a:tbl>
          </a:graphicData>
        </a:graphic>
      </p:graphicFrame>
      <p:graphicFrame>
        <p:nvGraphicFramePr>
          <p:cNvPr id="16" name="Tabelle 16">
            <a:extLst>
              <a:ext uri="{FF2B5EF4-FFF2-40B4-BE49-F238E27FC236}">
                <a16:creationId xmlns:a16="http://schemas.microsoft.com/office/drawing/2014/main" id="{7FA34C58-2E3F-4AC9-AD68-99BD808D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986819"/>
              </p:ext>
            </p:extLst>
          </p:nvPr>
        </p:nvGraphicFramePr>
        <p:xfrm>
          <a:off x="339720" y="4698477"/>
          <a:ext cx="11512551" cy="67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517">
                  <a:extLst>
                    <a:ext uri="{9D8B030D-6E8A-4147-A177-3AD203B41FA5}">
                      <a16:colId xmlns:a16="http://schemas.microsoft.com/office/drawing/2014/main" val="2954866696"/>
                    </a:ext>
                  </a:extLst>
                </a:gridCol>
                <a:gridCol w="3837517">
                  <a:extLst>
                    <a:ext uri="{9D8B030D-6E8A-4147-A177-3AD203B41FA5}">
                      <a16:colId xmlns:a16="http://schemas.microsoft.com/office/drawing/2014/main" val="1011709757"/>
                    </a:ext>
                  </a:extLst>
                </a:gridCol>
                <a:gridCol w="3837517">
                  <a:extLst>
                    <a:ext uri="{9D8B030D-6E8A-4147-A177-3AD203B41FA5}">
                      <a16:colId xmlns:a16="http://schemas.microsoft.com/office/drawing/2014/main" val="2761807563"/>
                    </a:ext>
                  </a:extLst>
                </a:gridCol>
              </a:tblGrid>
              <a:tr h="336042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 Woche Ferienbetreuung von 8 bis 16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807272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 Woche Ferienbetreuung von 6 bis 18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</a:t>
                      </a:r>
                      <a:r>
                        <a:rPr lang="de-DE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85903"/>
                  </a:ext>
                </a:extLst>
              </a:tr>
            </a:tbl>
          </a:graphicData>
        </a:graphic>
      </p:graphicFrame>
      <p:sp>
        <p:nvSpPr>
          <p:cNvPr id="17" name="Textfeld 16">
            <a:extLst>
              <a:ext uri="{FF2B5EF4-FFF2-40B4-BE49-F238E27FC236}">
                <a16:creationId xmlns:a16="http://schemas.microsoft.com/office/drawing/2014/main" id="{E44C0027-83BA-4DE7-BBAE-06253E323E75}"/>
              </a:ext>
            </a:extLst>
          </p:cNvPr>
          <p:cNvSpPr txBox="1"/>
          <p:nvPr/>
        </p:nvSpPr>
        <p:spPr>
          <a:xfrm>
            <a:off x="1057277" y="963659"/>
            <a:ext cx="10795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Was kann ich buchen?		Was kostet das ohne Ermäßigung?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6811465-7287-4633-9BDD-A6D8B4AD41E3}"/>
              </a:ext>
            </a:extLst>
          </p:cNvPr>
          <p:cNvSpPr txBox="1"/>
          <p:nvPr/>
        </p:nvSpPr>
        <p:spPr>
          <a:xfrm>
            <a:off x="339721" y="5400187"/>
            <a:ext cx="11512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Ab einem bestimmten Familieneinkommen werden in der Vorschule Zuschläge in Anlehnung an die Kita-Gebühren erhoben.</a:t>
            </a:r>
          </a:p>
          <a:p>
            <a:endParaRPr lang="de-DE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A82C0C0-CC20-4817-8FEF-A7EAFB0B4CA6}"/>
              </a:ext>
            </a:extLst>
          </p:cNvPr>
          <p:cNvSpPr txBox="1"/>
          <p:nvPr/>
        </p:nvSpPr>
        <p:spPr>
          <a:xfrm>
            <a:off x="339720" y="5608789"/>
            <a:ext cx="114204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Gebühren abhängig vom Nettoeinkommen, Kinderanzahl, Anzahl jüngerer Geschwister, die kostenpflichtig </a:t>
            </a:r>
          </a:p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betreut werden.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Aktuelle Nachweise </a:t>
            </a:r>
            <a:r>
              <a:rPr lang="de-DE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zwingend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erforderlich (mit Anmeldung einzureichen)</a:t>
            </a:r>
          </a:p>
          <a:p>
            <a:r>
              <a:rPr lang="de-DE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Mittagessen: kostenpflichtig – bitte informieren Sie sich beim Caterer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004BC012-BB6A-4CF3-995F-E26E6114F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648" y="5532437"/>
            <a:ext cx="1124623" cy="112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4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21067-33D0-460F-820A-79E7A7F9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431396"/>
          </a:xfrm>
        </p:spPr>
        <p:txBody>
          <a:bodyPr>
            <a:normAutofit/>
          </a:bodyPr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</a:p>
        </p:txBody>
      </p:sp>
      <p:pic>
        <p:nvPicPr>
          <p:cNvPr id="7" name="Bild 1">
            <a:extLst>
              <a:ext uri="{FF2B5EF4-FFF2-40B4-BE49-F238E27FC236}">
                <a16:creationId xmlns:a16="http://schemas.microsoft.com/office/drawing/2014/main" id="{5E808DC0-F677-4D0F-A385-535EABCD949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6C49D150-0934-43E8-8769-CAC95AD0A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137592"/>
              </p:ext>
            </p:extLst>
          </p:nvPr>
        </p:nvGraphicFramePr>
        <p:xfrm>
          <a:off x="1610621" y="985626"/>
          <a:ext cx="8970756" cy="57607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8970756">
                  <a:extLst>
                    <a:ext uri="{9D8B030D-6E8A-4147-A177-3AD203B41FA5}">
                      <a16:colId xmlns:a16="http://schemas.microsoft.com/office/drawing/2014/main" val="1121786715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Konzept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709949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Das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793213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Rhythmisierung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470967"/>
                  </a:ext>
                </a:extLst>
              </a:tr>
              <a:tr h="1166019">
                <a:tc>
                  <a:txBody>
                    <a:bodyPr/>
                    <a:lstStyle/>
                    <a:p>
                      <a:r>
                        <a:rPr lang="de-DE" dirty="0"/>
                        <a:t>Mittagsband</a:t>
                      </a:r>
                    </a:p>
                    <a:p>
                      <a:pPr algn="l"/>
                      <a:r>
                        <a:rPr lang="de-DE" dirty="0"/>
                        <a:t>         Mittagsessen</a:t>
                      </a:r>
                    </a:p>
                    <a:p>
                      <a:pPr algn="l"/>
                      <a:r>
                        <a:rPr lang="de-DE" dirty="0"/>
                        <a:t>         Lernzeiten/Förderungen</a:t>
                      </a:r>
                    </a:p>
                    <a:p>
                      <a:pPr algn="l"/>
                      <a:r>
                        <a:rPr lang="de-DE" dirty="0"/>
                        <a:t>         Bewegungs- und ruhige Pause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22663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Offene Angebote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104130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Vorschulkinder und Erstklässler*innen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913056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r>
                        <a:rPr lang="de-DE" dirty="0"/>
                        <a:t>Abholzeiten</a:t>
                      </a:r>
                    </a:p>
                    <a:p>
                      <a:r>
                        <a:rPr lang="de-DE" dirty="0"/>
                        <a:t>         Generelle und Tagesaktuelle Änderungen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6162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Früh- und 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596043"/>
                  </a:ext>
                </a:extLst>
              </a:tr>
              <a:tr h="627856">
                <a:tc>
                  <a:txBody>
                    <a:bodyPr/>
                    <a:lstStyle/>
                    <a:p>
                      <a:r>
                        <a:rPr lang="de-DE" dirty="0"/>
                        <a:t>Ferien und Sockeltage</a:t>
                      </a:r>
                    </a:p>
                    <a:p>
                      <a:r>
                        <a:rPr lang="de-DE" dirty="0"/>
                        <a:t>         Anmeldezeiträume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858078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Anmeldung zum Ganztag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25166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Gebühren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84643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r>
                        <a:rPr lang="de-DE" dirty="0"/>
                        <a:t>Verschiedenes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95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56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141A84-6BFC-41C8-96B8-ADDFF67D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Verschiedenes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BF326A-2E6A-4908-A802-56FFA6FDE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5638"/>
            <a:ext cx="11353800" cy="5762362"/>
          </a:xfrm>
        </p:spPr>
        <p:txBody>
          <a:bodyPr/>
          <a:lstStyle/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Selbstständigkeit fördern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Begrüßen und Verabschieden Sie Ihr Kind vor dem Schultor (Ausnahme: Früh- und Spätbetreuung)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Unterstützen Sie Ihr Kind, sich alleine anzuziehen und auch den Ranzen oder Rucksack selbst zu tragen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Das Kind meldet sich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</a:rPr>
              <a:t>immer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persönlich ab, wenn es nach Hause geht!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Gesprächsbedarf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Bitte sprechen Sie einen Termin mit uns ab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„Meine Schuhe sind verschwunden..“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Bitte beschriften Sie Kleidungsstücke und Schuhe mit dem Namen Ihres Kindes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Erreichbarkeit</a:t>
            </a:r>
            <a:r>
              <a:rPr lang="de-DE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Früh- und Spätbetreuung, Kernzeit, Ferien und Notbetreuung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Diensthandy: 0157 353 784 45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Erreichbarkeit – Ihre Kontaktdaten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Änderungen der Kontaktdaten: Weiterleitung an die Klassenleitung und an das Schulbüro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Kontaktdaten im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Schnuckenplaner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immer aktualisieren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Mitwirken der Eltern – Wir freuen uns!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Elternrat, Ganztagsausschuss, Schulverein…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Ideen, konstruktive Kritik, Wünsche…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offene Fragen?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Homepage: Häufig gestellte Fragen</a:t>
            </a:r>
          </a:p>
          <a:p>
            <a:endParaRPr lang="de-DE" dirty="0"/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B85F1ACD-C61E-4FB4-AA67-7FA5070EFF33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3870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01921-ABA4-479B-8D37-8CF74CB6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Schule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Offene GTS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96D1DD-FD5F-462C-B309-641C96D2C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217"/>
            <a:ext cx="10515600" cy="24227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Schnuckendrift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21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21149 Hamburg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Telefon: 040/ 42 89 616 0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Mail: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Schule-Schnuckendrift@bsfb.hamburg.de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Homepage: www.schule-schnuckendrift.de</a:t>
            </a:r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684A87B5-F790-4F1A-AFA5-0FA710FBE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24140"/>
              </p:ext>
            </p:extLst>
          </p:nvPr>
        </p:nvGraphicFramePr>
        <p:xfrm>
          <a:off x="483326" y="4089883"/>
          <a:ext cx="1122099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3961">
                  <a:extLst>
                    <a:ext uri="{9D8B030D-6E8A-4147-A177-3AD203B41FA5}">
                      <a16:colId xmlns:a16="http://schemas.microsoft.com/office/drawing/2014/main" val="97649810"/>
                    </a:ext>
                  </a:extLst>
                </a:gridCol>
                <a:gridCol w="816393">
                  <a:extLst>
                    <a:ext uri="{9D8B030D-6E8A-4147-A177-3AD203B41FA5}">
                      <a16:colId xmlns:a16="http://schemas.microsoft.com/office/drawing/2014/main" val="313790967"/>
                    </a:ext>
                  </a:extLst>
                </a:gridCol>
                <a:gridCol w="5120640">
                  <a:extLst>
                    <a:ext uri="{9D8B030D-6E8A-4147-A177-3AD203B41FA5}">
                      <a16:colId xmlns:a16="http://schemas.microsoft.com/office/drawing/2014/main" val="3745985279"/>
                    </a:ext>
                  </a:extLst>
                </a:gridCol>
              </a:tblGrid>
              <a:tr h="2506860"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Kontaktinformationen</a:t>
                      </a:r>
                    </a:p>
                    <a:p>
                      <a:pPr algn="ctr"/>
                      <a:endParaRPr lang="de-DE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Carola Barkow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(Ganztagskoordinatorin)</a:t>
                      </a: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Carola.barkow@schnucke.hamburg.de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0157 353 784 45</a:t>
                      </a:r>
                    </a:p>
                    <a:p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Sare Isiktas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(Stellvertretende Ganztagskoordinatorin)</a:t>
                      </a:r>
                    </a:p>
                    <a:p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Manuela Can </a:t>
                      </a:r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(Sekretärin Ganztag)</a:t>
                      </a:r>
                    </a:p>
                    <a:p>
                      <a:r>
                        <a:rPr lang="de-DE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040 42 89 616 18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Links</a:t>
                      </a:r>
                    </a:p>
                    <a:p>
                      <a:pPr algn="ctr"/>
                      <a:endParaRPr lang="de-D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www.foodforkids.de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www.hamburg.de/infos-fuer-eltern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www.hamburg.de/ganztagsschule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www.hamburg.de/gebuehrenrechner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952623"/>
                  </a:ext>
                </a:extLst>
              </a:tr>
            </a:tbl>
          </a:graphicData>
        </a:graphic>
      </p:graphicFrame>
      <p:pic>
        <p:nvPicPr>
          <p:cNvPr id="10" name="Grafik 9">
            <a:extLst>
              <a:ext uri="{FF2B5EF4-FFF2-40B4-BE49-F238E27FC236}">
                <a16:creationId xmlns:a16="http://schemas.microsoft.com/office/drawing/2014/main" id="{09D2491C-C94B-4985-85B3-75B2B1BD23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680" y="5538999"/>
            <a:ext cx="1001039" cy="992430"/>
          </a:xfrm>
          <a:prstGeom prst="rect">
            <a:avLst/>
          </a:prstGeom>
        </p:spPr>
      </p:pic>
      <p:pic>
        <p:nvPicPr>
          <p:cNvPr id="8" name="Bild 1">
            <a:extLst>
              <a:ext uri="{FF2B5EF4-FFF2-40B4-BE49-F238E27FC236}">
                <a16:creationId xmlns:a16="http://schemas.microsoft.com/office/drawing/2014/main" id="{1F2EF438-181C-4AE2-8813-3E270ABD36FB}"/>
              </a:ext>
            </a:extLst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261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14A99-6D66-405B-9B3F-EB48EB6C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4" y="-7684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Konzept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17DEB67C-73A2-4F59-ACD4-666FE30DDE6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52065D-02A1-4A04-A981-CC90D95168C0}"/>
              </a:ext>
            </a:extLst>
          </p:cNvPr>
          <p:cNvSpPr/>
          <p:nvPr/>
        </p:nvSpPr>
        <p:spPr>
          <a:xfrm>
            <a:off x="3071812" y="1039465"/>
            <a:ext cx="6067425" cy="723900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Jedes Kind ist individuell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3F08546-38D2-4938-B5E1-761986905970}"/>
              </a:ext>
            </a:extLst>
          </p:cNvPr>
          <p:cNvSpPr/>
          <p:nvPr/>
        </p:nvSpPr>
        <p:spPr>
          <a:xfrm>
            <a:off x="2128838" y="2197959"/>
            <a:ext cx="2266947" cy="1143000"/>
          </a:xfrm>
          <a:prstGeom prst="rect">
            <a:avLst/>
          </a:prstGeom>
          <a:solidFill>
            <a:srgbClr val="990033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Abdeckung der Grundbedürfnisse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250B714-CEE7-4767-BDD3-51CD4B85627B}"/>
              </a:ext>
            </a:extLst>
          </p:cNvPr>
          <p:cNvSpPr/>
          <p:nvPr/>
        </p:nvSpPr>
        <p:spPr>
          <a:xfrm>
            <a:off x="4962526" y="2197959"/>
            <a:ext cx="2266947" cy="1143000"/>
          </a:xfrm>
          <a:prstGeom prst="rect">
            <a:avLst/>
          </a:prstGeom>
          <a:solidFill>
            <a:srgbClr val="A50021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Fördern nicht überfordern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9E21B8-A258-4DF5-BF98-DA868F498939}"/>
              </a:ext>
            </a:extLst>
          </p:cNvPr>
          <p:cNvSpPr/>
          <p:nvPr/>
        </p:nvSpPr>
        <p:spPr>
          <a:xfrm>
            <a:off x="7796215" y="2207402"/>
            <a:ext cx="2266947" cy="1143000"/>
          </a:xfrm>
          <a:prstGeom prst="rect">
            <a:avLst/>
          </a:prstGeom>
          <a:solidFill>
            <a:srgbClr val="990033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Wahrnehmung und Stärkung der Persönlichkeit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B23EB75-A902-4156-814E-64DCFC695D7D}"/>
              </a:ext>
            </a:extLst>
          </p:cNvPr>
          <p:cNvSpPr/>
          <p:nvPr/>
        </p:nvSpPr>
        <p:spPr>
          <a:xfrm>
            <a:off x="3589575" y="3692846"/>
            <a:ext cx="2113508" cy="11335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Verlässliche Strukturen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3942D1D-D25A-4C36-8C8B-58A3D5EA80BD}"/>
              </a:ext>
            </a:extLst>
          </p:cNvPr>
          <p:cNvSpPr/>
          <p:nvPr/>
        </p:nvSpPr>
        <p:spPr>
          <a:xfrm>
            <a:off x="670599" y="3692846"/>
            <a:ext cx="2076449" cy="11335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Respekt und Toleranz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F2C1241-87BA-424A-91F9-2DA4C02589F0}"/>
              </a:ext>
            </a:extLst>
          </p:cNvPr>
          <p:cNvSpPr/>
          <p:nvPr/>
        </p:nvSpPr>
        <p:spPr>
          <a:xfrm>
            <a:off x="6545610" y="3702291"/>
            <a:ext cx="2076449" cy="114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Orientierung am Entwicklungsstand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2990205-B18C-4695-B676-A5B7C2895275}"/>
              </a:ext>
            </a:extLst>
          </p:cNvPr>
          <p:cNvSpPr/>
          <p:nvPr/>
        </p:nvSpPr>
        <p:spPr>
          <a:xfrm>
            <a:off x="9464586" y="3683401"/>
            <a:ext cx="2076449" cy="114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Selbstständigkeit unterstützen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A40AC3F-D9EC-492F-9454-08362F7A0E10}"/>
              </a:ext>
            </a:extLst>
          </p:cNvPr>
          <p:cNvSpPr/>
          <p:nvPr/>
        </p:nvSpPr>
        <p:spPr>
          <a:xfrm>
            <a:off x="1394965" y="5279885"/>
            <a:ext cx="9758364" cy="8519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 als gemeinsamer Lebens- und Lernort</a:t>
            </a:r>
          </a:p>
        </p:txBody>
      </p:sp>
    </p:spTree>
    <p:extLst>
      <p:ext uri="{BB962C8B-B14F-4D97-AF65-F5344CB8AC3E}">
        <p14:creationId xmlns:p14="http://schemas.microsoft.com/office/powerpoint/2010/main" val="304490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24DA2-97AE-4280-B716-1E2494E2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Team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5F769C6-BA72-461F-BFFD-252C7A37FAF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FEE9E6F2-23B9-4BDB-A040-C9081BFB105C}"/>
              </a:ext>
            </a:extLst>
          </p:cNvPr>
          <p:cNvSpPr/>
          <p:nvPr/>
        </p:nvSpPr>
        <p:spPr>
          <a:xfrm>
            <a:off x="4762501" y="1329928"/>
            <a:ext cx="2666998" cy="9144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Pädagogische Fachkräfte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3035389-6590-49F7-AD95-27AACDE7D458}"/>
              </a:ext>
            </a:extLst>
          </p:cNvPr>
          <p:cNvSpPr/>
          <p:nvPr/>
        </p:nvSpPr>
        <p:spPr>
          <a:xfrm>
            <a:off x="376393" y="2313154"/>
            <a:ext cx="2666999" cy="9144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Lehrkräfte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F69E4FD-8086-4834-9B02-51E530FA7209}"/>
              </a:ext>
            </a:extLst>
          </p:cNvPr>
          <p:cNvSpPr/>
          <p:nvPr/>
        </p:nvSpPr>
        <p:spPr>
          <a:xfrm>
            <a:off x="9039225" y="2268415"/>
            <a:ext cx="2666998" cy="9144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Honorarkräfte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A115C66-989D-49C7-A303-4AAB1542BE76}"/>
              </a:ext>
            </a:extLst>
          </p:cNvPr>
          <p:cNvSpPr/>
          <p:nvPr/>
        </p:nvSpPr>
        <p:spPr>
          <a:xfrm>
            <a:off x="4341097" y="3227554"/>
            <a:ext cx="3400425" cy="13033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Multiprofessionelles Team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0D9D326-4BF6-4983-9DE0-7B4FB54CA44C}"/>
              </a:ext>
            </a:extLst>
          </p:cNvPr>
          <p:cNvSpPr/>
          <p:nvPr/>
        </p:nvSpPr>
        <p:spPr>
          <a:xfrm>
            <a:off x="8423710" y="5521100"/>
            <a:ext cx="2666999" cy="914400"/>
          </a:xfrm>
          <a:prstGeom prst="rect">
            <a:avLst/>
          </a:prstGeom>
          <a:solidFill>
            <a:srgbClr val="D232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Ganztagskoordination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0DB6820-97AF-49F9-828A-6702DC98DDA5}"/>
              </a:ext>
            </a:extLst>
          </p:cNvPr>
          <p:cNvSpPr/>
          <p:nvPr/>
        </p:nvSpPr>
        <p:spPr>
          <a:xfrm>
            <a:off x="1095377" y="5341937"/>
            <a:ext cx="2828923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Ganztagssekretärinnen</a:t>
            </a:r>
          </a:p>
        </p:txBody>
      </p:sp>
      <p:sp>
        <p:nvSpPr>
          <p:cNvPr id="11" name="Pfeil: nach unten 10">
            <a:extLst>
              <a:ext uri="{FF2B5EF4-FFF2-40B4-BE49-F238E27FC236}">
                <a16:creationId xmlns:a16="http://schemas.microsoft.com/office/drawing/2014/main" id="{68D93E36-BF7B-46B5-9E61-707C4284660C}"/>
              </a:ext>
            </a:extLst>
          </p:cNvPr>
          <p:cNvSpPr/>
          <p:nvPr/>
        </p:nvSpPr>
        <p:spPr>
          <a:xfrm rot="2674897">
            <a:off x="4193961" y="4614934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: nach unten 12">
            <a:extLst>
              <a:ext uri="{FF2B5EF4-FFF2-40B4-BE49-F238E27FC236}">
                <a16:creationId xmlns:a16="http://schemas.microsoft.com/office/drawing/2014/main" id="{343ED80D-C067-4CFC-849C-5A76B01149FE}"/>
              </a:ext>
            </a:extLst>
          </p:cNvPr>
          <p:cNvSpPr/>
          <p:nvPr/>
        </p:nvSpPr>
        <p:spPr>
          <a:xfrm rot="7327149">
            <a:off x="3580559" y="2657191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Pfeil: nach unten 13">
            <a:extLst>
              <a:ext uri="{FF2B5EF4-FFF2-40B4-BE49-F238E27FC236}">
                <a16:creationId xmlns:a16="http://schemas.microsoft.com/office/drawing/2014/main" id="{C9CE61C7-58A3-4470-8DB9-036E93CF1A4F}"/>
              </a:ext>
            </a:extLst>
          </p:cNvPr>
          <p:cNvSpPr/>
          <p:nvPr/>
        </p:nvSpPr>
        <p:spPr>
          <a:xfrm rot="14041204">
            <a:off x="8184870" y="2644690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6E947893-1985-43DD-8B00-73207E1576FE}"/>
              </a:ext>
            </a:extLst>
          </p:cNvPr>
          <p:cNvSpPr/>
          <p:nvPr/>
        </p:nvSpPr>
        <p:spPr>
          <a:xfrm rot="10800000">
            <a:off x="5886844" y="2322516"/>
            <a:ext cx="308929" cy="826849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unten 15">
            <a:extLst>
              <a:ext uri="{FF2B5EF4-FFF2-40B4-BE49-F238E27FC236}">
                <a16:creationId xmlns:a16="http://schemas.microsoft.com/office/drawing/2014/main" id="{24C2EB0D-5487-4CBC-8945-7D8911F6D707}"/>
              </a:ext>
            </a:extLst>
          </p:cNvPr>
          <p:cNvSpPr/>
          <p:nvPr/>
        </p:nvSpPr>
        <p:spPr>
          <a:xfrm rot="19216767">
            <a:off x="7864465" y="4630692"/>
            <a:ext cx="308929" cy="894993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221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B52F94-9AB1-40E2-9C24-F4906376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Rhythmisierung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5DBD0D9A-C43F-49DD-BC74-ECB2467913E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A6368D5E-606A-44C1-AB98-9CA1F0C5E8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483788"/>
              </p:ext>
            </p:extLst>
          </p:nvPr>
        </p:nvGraphicFramePr>
        <p:xfrm>
          <a:off x="1822450" y="1892299"/>
          <a:ext cx="8547100" cy="4067175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3263900">
                  <a:extLst>
                    <a:ext uri="{9D8B030D-6E8A-4147-A177-3AD203B41FA5}">
                      <a16:colId xmlns:a16="http://schemas.microsoft.com/office/drawing/2014/main" val="3028672286"/>
                    </a:ext>
                  </a:extLst>
                </a:gridCol>
                <a:gridCol w="5283200">
                  <a:extLst>
                    <a:ext uri="{9D8B030D-6E8A-4147-A177-3AD203B41FA5}">
                      <a16:colId xmlns:a16="http://schemas.microsoft.com/office/drawing/2014/main" val="1690319423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06:00 – 08:00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2525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– 13:00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Regulärer Unterricht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490557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 – 13:15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Begrüßung in den Stammgruppen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50348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 – 14:30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Mittagsband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6429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14:45 – 15:45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Offene Angebote, Freispiel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06162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15:45 – 16:00 Uhr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Verabschiedung in den Stammgruppen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909318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 – 18:00 Uhr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Spätbetreuung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761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41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C69A09-1137-4458-BD74-2809EA09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Mittagsband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15E0B5E6-8E01-41F4-8A88-9C3AD804690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F668ECA3-8A30-4321-A173-C29ACD199D8A}"/>
              </a:ext>
            </a:extLst>
          </p:cNvPr>
          <p:cNvSpPr/>
          <p:nvPr/>
        </p:nvSpPr>
        <p:spPr>
          <a:xfrm>
            <a:off x="5236128" y="3367989"/>
            <a:ext cx="1719743" cy="553674"/>
          </a:xfrm>
          <a:prstGeom prst="rect">
            <a:avLst/>
          </a:prstGeom>
          <a:solidFill>
            <a:srgbClr val="990000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Mittagsband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CAA2642-ADA9-4DCF-931E-B431C856D29F}"/>
              </a:ext>
            </a:extLst>
          </p:cNvPr>
          <p:cNvSpPr/>
          <p:nvPr/>
        </p:nvSpPr>
        <p:spPr>
          <a:xfrm>
            <a:off x="5164804" y="1560302"/>
            <a:ext cx="1870746" cy="6463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478E62D-9E24-48DD-AB59-594071C5F6F9}"/>
              </a:ext>
            </a:extLst>
          </p:cNvPr>
          <p:cNvSpPr/>
          <p:nvPr/>
        </p:nvSpPr>
        <p:spPr>
          <a:xfrm>
            <a:off x="8900719" y="1953542"/>
            <a:ext cx="1870746" cy="7864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C139489-75D7-4DBA-A1FB-78A8A6143992}"/>
              </a:ext>
            </a:extLst>
          </p:cNvPr>
          <p:cNvSpPr/>
          <p:nvPr/>
        </p:nvSpPr>
        <p:spPr>
          <a:xfrm>
            <a:off x="9098210" y="4499064"/>
            <a:ext cx="1870746" cy="7864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Förder- und </a:t>
            </a:r>
            <a:r>
              <a:rPr lang="de-DE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Forderkurse</a:t>
            </a:r>
            <a:endParaRPr lang="de-D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99439C84-9552-4D9F-ACC0-C470925CDF55}"/>
              </a:ext>
            </a:extLst>
          </p:cNvPr>
          <p:cNvSpPr/>
          <p:nvPr/>
        </p:nvSpPr>
        <p:spPr>
          <a:xfrm>
            <a:off x="1420535" y="1778568"/>
            <a:ext cx="1719743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Hofpause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59D7FED3-8683-400F-9B6E-7DCAC7B9BD56}"/>
              </a:ext>
            </a:extLst>
          </p:cNvPr>
          <p:cNvSpPr/>
          <p:nvPr/>
        </p:nvSpPr>
        <p:spPr>
          <a:xfrm>
            <a:off x="1083228" y="4499064"/>
            <a:ext cx="2063692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 Pause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295A498-4EB4-4234-9FB5-244222805D56}"/>
              </a:ext>
            </a:extLst>
          </p:cNvPr>
          <p:cNvSpPr/>
          <p:nvPr/>
        </p:nvSpPr>
        <p:spPr>
          <a:xfrm>
            <a:off x="5217253" y="5142554"/>
            <a:ext cx="1810624" cy="7214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Sporthalle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EAA8F9-A315-4EB1-A959-A1988CB98680}"/>
              </a:ext>
            </a:extLst>
          </p:cNvPr>
          <p:cNvSpPr txBox="1"/>
          <p:nvPr/>
        </p:nvSpPr>
        <p:spPr>
          <a:xfrm>
            <a:off x="999687" y="6211669"/>
            <a:ext cx="1019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Kinder entscheiden selbstständig, wann sie zum Mittagessen gehen, ihre Schulaufgaben erledigen oder die Bewegungs- und Ruhepause nutzen.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9FAE058B-FF93-46E6-9351-8D8FF0A6378F}"/>
              </a:ext>
            </a:extLst>
          </p:cNvPr>
          <p:cNvCxnSpPr>
            <a:cxnSpLocks/>
          </p:cNvCxnSpPr>
          <p:nvPr/>
        </p:nvCxnSpPr>
        <p:spPr>
          <a:xfrm flipH="1">
            <a:off x="3624405" y="4052693"/>
            <a:ext cx="1130009" cy="491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A0AA4242-3D36-4075-829C-7E20F88F1085}"/>
              </a:ext>
            </a:extLst>
          </p:cNvPr>
          <p:cNvCxnSpPr>
            <a:cxnSpLocks/>
          </p:cNvCxnSpPr>
          <p:nvPr/>
        </p:nvCxnSpPr>
        <p:spPr>
          <a:xfrm flipV="1">
            <a:off x="7381005" y="2628822"/>
            <a:ext cx="1158988" cy="624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43E377B2-D544-4470-AEA0-E5D8DE5F41B6}"/>
              </a:ext>
            </a:extLst>
          </p:cNvPr>
          <p:cNvCxnSpPr>
            <a:cxnSpLocks/>
          </p:cNvCxnSpPr>
          <p:nvPr/>
        </p:nvCxnSpPr>
        <p:spPr>
          <a:xfrm>
            <a:off x="7505362" y="4088235"/>
            <a:ext cx="1115363" cy="456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EA6E79F-AACA-4110-B631-F919B955285F}"/>
              </a:ext>
            </a:extLst>
          </p:cNvPr>
          <p:cNvCxnSpPr>
            <a:cxnSpLocks/>
          </p:cNvCxnSpPr>
          <p:nvPr/>
        </p:nvCxnSpPr>
        <p:spPr>
          <a:xfrm>
            <a:off x="6095998" y="4088235"/>
            <a:ext cx="0" cy="752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185FB35A-0A59-4878-9704-2915BDB326B3}"/>
              </a:ext>
            </a:extLst>
          </p:cNvPr>
          <p:cNvCxnSpPr>
            <a:cxnSpLocks/>
          </p:cNvCxnSpPr>
          <p:nvPr/>
        </p:nvCxnSpPr>
        <p:spPr>
          <a:xfrm flipV="1">
            <a:off x="6095998" y="2421330"/>
            <a:ext cx="0" cy="800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F9FF98DC-EE0A-4321-8864-8C44B8DA7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09009">
            <a:off x="4040150" y="2176514"/>
            <a:ext cx="192338" cy="1317875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B9B37407-7727-4451-A80D-B42C145673CE}"/>
              </a:ext>
            </a:extLst>
          </p:cNvPr>
          <p:cNvSpPr txBox="1"/>
          <p:nvPr/>
        </p:nvSpPr>
        <p:spPr>
          <a:xfrm>
            <a:off x="5034965" y="976273"/>
            <a:ext cx="21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13:15 – 14:30 Uhr</a:t>
            </a:r>
          </a:p>
        </p:txBody>
      </p:sp>
    </p:spTree>
    <p:extLst>
      <p:ext uri="{BB962C8B-B14F-4D97-AF65-F5344CB8AC3E}">
        <p14:creationId xmlns:p14="http://schemas.microsoft.com/office/powerpoint/2010/main" val="291036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8D3B5-A155-430C-B1B5-FD0B0110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Mittagessen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E93904-5EE2-4625-AEB8-C3395671D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7694"/>
            <a:ext cx="10709366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3 Menüs zur Auswahl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Warmbüffet mit verschiedenen Komponenten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Salatbar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Allergiker Essen (Nachweis erforderlich)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Abbestellung des Essens am gleichen Tag bis 08:00 Uhr möglich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Bestellung für ein Halbjahr oder für einen Monat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Anmeldung erforderlich: www.foodforkids.de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B591BF33-5EC4-4E31-BA6F-85C7F136CCA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0929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ADB84-83FD-4ACB-9DA5-60F672D2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Lernzeit/Förderungen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B1E70B-D673-484D-87B4-53802AFC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217"/>
            <a:ext cx="11353800" cy="473974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Lernzeiten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Betreuung und Unterstützung der Schulaufgaben durch Lehrkräfte und Erzieher*innen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 Lernzeiträume für jede Stufe</a:t>
            </a:r>
          </a:p>
          <a:p>
            <a:pPr>
              <a:lnSpc>
                <a:spcPct val="110000"/>
              </a:lnSpc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Förder- und </a:t>
            </a:r>
            <a:r>
              <a:rPr lang="de-DE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Forderkurse</a:t>
            </a:r>
            <a:endParaRPr lang="de-DE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Förderangebote in Kleingruppen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- Additive Sprachförderung und Fördern statt Wiederholen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- Lernbüros – Unterstützung bei den Schulaufgaben in Kleingruppen</a:t>
            </a:r>
          </a:p>
          <a:p>
            <a:pPr>
              <a:lnSpc>
                <a:spcPct val="110000"/>
              </a:lnSpc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Kurse für besondere Begabung (BBB-Kurse)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0B14B675-BAF5-4A42-ADA1-BAE5D807FE3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987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39BC5-EE03-4835-A39F-CF0B2BDB8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Bewegungs- und ruhige Pause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3028D8-75DF-49B2-AE63-B50905AC4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 Pause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Entspannung im Musikraum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Lesen, Malen, Hörspiele hören, Basteln, Brettspiele …</a:t>
            </a:r>
          </a:p>
          <a:p>
            <a:pPr>
              <a:lnSpc>
                <a:spcPct val="100000"/>
              </a:lnSpc>
            </a:pPr>
            <a:endParaRPr lang="de-DE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Bewegungspause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Spielen auf dem Schulhof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Fußball auf dem Kunstrasenplatz</a:t>
            </a:r>
          </a:p>
          <a:p>
            <a:pPr>
              <a:lnSpc>
                <a:spcPct val="100000"/>
              </a:lnSpc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Toben in der Sporthalle</a:t>
            </a:r>
          </a:p>
        </p:txBody>
      </p:sp>
      <p:pic>
        <p:nvPicPr>
          <p:cNvPr id="4" name="Bild 1">
            <a:extLst>
              <a:ext uri="{FF2B5EF4-FFF2-40B4-BE49-F238E27FC236}">
                <a16:creationId xmlns:a16="http://schemas.microsoft.com/office/drawing/2014/main" id="{309219F6-FCBB-4344-AFDB-8EFFC2EE06E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3177" y="111654"/>
            <a:ext cx="1596970" cy="983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042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1466</Words>
  <Application>Microsoft Office PowerPoint</Application>
  <PresentationFormat>Breitbild</PresentationFormat>
  <Paragraphs>332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Trebuchet MS</vt:lpstr>
      <vt:lpstr>Wingdings</vt:lpstr>
      <vt:lpstr>Office</vt:lpstr>
      <vt:lpstr>Schule Schnuckendrift</vt:lpstr>
      <vt:lpstr>Themen</vt:lpstr>
      <vt:lpstr>Konzept</vt:lpstr>
      <vt:lpstr>Das Team</vt:lpstr>
      <vt:lpstr>Rhythmisierung</vt:lpstr>
      <vt:lpstr>Mittagsband</vt:lpstr>
      <vt:lpstr>Mittagessen</vt:lpstr>
      <vt:lpstr>Lernzeit/Förderungen</vt:lpstr>
      <vt:lpstr>Bewegungs- und ruhige Pause</vt:lpstr>
      <vt:lpstr>Offene Angebote</vt:lpstr>
      <vt:lpstr>Vorschulkinder und  Erstklässler*innen</vt:lpstr>
      <vt:lpstr>Abholzeiten</vt:lpstr>
      <vt:lpstr> Generelle Änderung  </vt:lpstr>
      <vt:lpstr>Tagesaktuelle Änderung </vt:lpstr>
      <vt:lpstr>Früh- und Spätbetreuung</vt:lpstr>
      <vt:lpstr>Ferien und Sockeltage</vt:lpstr>
      <vt:lpstr>Anmeldezeiträume für die Ferienbetreuung 2025/26</vt:lpstr>
      <vt:lpstr>Anmeldung zum Ganztag</vt:lpstr>
      <vt:lpstr>Gebühren</vt:lpstr>
      <vt:lpstr>Verschiedenes</vt:lpstr>
      <vt:lpstr>Schule Schnuckendrift Offene GTS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Schule Schnuckendrift</dc:title>
  <dc:creator>sare isiktas</dc:creator>
  <cp:lastModifiedBy>sare isiktas</cp:lastModifiedBy>
  <cp:revision>51</cp:revision>
  <dcterms:created xsi:type="dcterms:W3CDTF">2026-01-12T21:24:05Z</dcterms:created>
  <dcterms:modified xsi:type="dcterms:W3CDTF">2026-04-06T13:25:01Z</dcterms:modified>
</cp:coreProperties>
</file>